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41"/>
  </p:notesMasterIdLst>
  <p:sldIdLst>
    <p:sldId id="357" r:id="rId2"/>
    <p:sldId id="302" r:id="rId3"/>
    <p:sldId id="303" r:id="rId4"/>
    <p:sldId id="258" r:id="rId5"/>
    <p:sldId id="259" r:id="rId6"/>
    <p:sldId id="359" r:id="rId7"/>
    <p:sldId id="360" r:id="rId8"/>
    <p:sldId id="265" r:id="rId9"/>
    <p:sldId id="394" r:id="rId10"/>
    <p:sldId id="361" r:id="rId11"/>
    <p:sldId id="280" r:id="rId12"/>
    <p:sldId id="389" r:id="rId13"/>
    <p:sldId id="365" r:id="rId14"/>
    <p:sldId id="312" r:id="rId15"/>
    <p:sldId id="340" r:id="rId16"/>
    <p:sldId id="316" r:id="rId17"/>
    <p:sldId id="342" r:id="rId18"/>
    <p:sldId id="399" r:id="rId19"/>
    <p:sldId id="325" r:id="rId20"/>
    <p:sldId id="317" r:id="rId21"/>
    <p:sldId id="318" r:id="rId22"/>
    <p:sldId id="344" r:id="rId23"/>
    <p:sldId id="319" r:id="rId24"/>
    <p:sldId id="321" r:id="rId25"/>
    <p:sldId id="328" r:id="rId26"/>
    <p:sldId id="369" r:id="rId27"/>
    <p:sldId id="370" r:id="rId28"/>
    <p:sldId id="371" r:id="rId29"/>
    <p:sldId id="396" r:id="rId30"/>
    <p:sldId id="372" r:id="rId31"/>
    <p:sldId id="385" r:id="rId32"/>
    <p:sldId id="386" r:id="rId33"/>
    <p:sldId id="388" r:id="rId34"/>
    <p:sldId id="387" r:id="rId35"/>
    <p:sldId id="397" r:id="rId36"/>
    <p:sldId id="398" r:id="rId37"/>
    <p:sldId id="390" r:id="rId38"/>
    <p:sldId id="304" r:id="rId39"/>
    <p:sldId id="395" r:id="rId4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9A7"/>
    <a:srgbClr val="F0E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06" d="100"/>
          <a:sy n="106" d="100"/>
        </p:scale>
        <p:origin x="7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97CE1-8576-4182-9BFD-3125D41088A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2139CE8-618D-4681-9F71-DFB18B435C0E}">
      <dgm:prSet/>
      <dgm:spPr/>
      <dgm:t>
        <a:bodyPr/>
        <a:lstStyle/>
        <a:p>
          <a:pPr>
            <a:defRPr cap="all"/>
          </a:pPr>
          <a:r>
            <a:rPr lang="en-US"/>
            <a:t>Winlink use continues to grow, especially for EmComm use</a:t>
          </a:r>
        </a:p>
      </dgm:t>
    </dgm:pt>
    <dgm:pt modelId="{5F487A4B-FED5-4340-A2DF-2938710E4D80}" type="parTrans" cxnId="{51A8705B-5BF3-4545-BC75-DF92CFC30198}">
      <dgm:prSet/>
      <dgm:spPr/>
      <dgm:t>
        <a:bodyPr/>
        <a:lstStyle/>
        <a:p>
          <a:endParaRPr lang="en-US"/>
        </a:p>
      </dgm:t>
    </dgm:pt>
    <dgm:pt modelId="{3DDD7C2C-9BAA-49EC-A005-8FF9BEB77A25}" type="sibTrans" cxnId="{51A8705B-5BF3-4545-BC75-DF92CFC30198}">
      <dgm:prSet/>
      <dgm:spPr/>
      <dgm:t>
        <a:bodyPr/>
        <a:lstStyle/>
        <a:p>
          <a:endParaRPr lang="en-US"/>
        </a:p>
      </dgm:t>
    </dgm:pt>
    <dgm:pt modelId="{A667B941-8C36-40F7-953D-17FED73BBBC9}">
      <dgm:prSet/>
      <dgm:spPr/>
      <dgm:t>
        <a:bodyPr/>
        <a:lstStyle/>
        <a:p>
          <a:pPr>
            <a:defRPr cap="all"/>
          </a:pPr>
          <a:r>
            <a:rPr lang="en-US"/>
            <a:t>The Winlink Development Team continues to enhance capabilities to adapt to changing needs</a:t>
          </a:r>
        </a:p>
      </dgm:t>
    </dgm:pt>
    <dgm:pt modelId="{AF3E323D-A6A8-4A2B-A9E9-740D4C3616A4}" type="parTrans" cxnId="{F9A3639F-1251-4B0D-B8E9-14525B4F1AC5}">
      <dgm:prSet/>
      <dgm:spPr/>
      <dgm:t>
        <a:bodyPr/>
        <a:lstStyle/>
        <a:p>
          <a:endParaRPr lang="en-US"/>
        </a:p>
      </dgm:t>
    </dgm:pt>
    <dgm:pt modelId="{2F1980EF-CFF2-4C08-97B0-9749CFE16BF1}" type="sibTrans" cxnId="{F9A3639F-1251-4B0D-B8E9-14525B4F1AC5}">
      <dgm:prSet/>
      <dgm:spPr/>
      <dgm:t>
        <a:bodyPr/>
        <a:lstStyle/>
        <a:p>
          <a:endParaRPr lang="en-US"/>
        </a:p>
      </dgm:t>
    </dgm:pt>
    <dgm:pt modelId="{0CC9556F-C3EB-494D-8048-76D68A0F6236}">
      <dgm:prSet/>
      <dgm:spPr/>
      <dgm:t>
        <a:bodyPr/>
        <a:lstStyle/>
        <a:p>
          <a:pPr>
            <a:defRPr cap="all"/>
          </a:pPr>
          <a:r>
            <a:rPr lang="en-US"/>
            <a:t>Steady improvements are being implemented</a:t>
          </a:r>
        </a:p>
      </dgm:t>
    </dgm:pt>
    <dgm:pt modelId="{76A852EF-8B92-444F-8702-7D6C891F5114}" type="parTrans" cxnId="{B0CA1082-8496-435E-A213-07D168CA6BC6}">
      <dgm:prSet/>
      <dgm:spPr/>
      <dgm:t>
        <a:bodyPr/>
        <a:lstStyle/>
        <a:p>
          <a:endParaRPr lang="en-US"/>
        </a:p>
      </dgm:t>
    </dgm:pt>
    <dgm:pt modelId="{D6F3DA5E-8A89-4C59-9FF4-6129166A2A89}" type="sibTrans" cxnId="{B0CA1082-8496-435E-A213-07D168CA6BC6}">
      <dgm:prSet/>
      <dgm:spPr/>
      <dgm:t>
        <a:bodyPr/>
        <a:lstStyle/>
        <a:p>
          <a:endParaRPr lang="en-US"/>
        </a:p>
      </dgm:t>
    </dgm:pt>
    <dgm:pt modelId="{34004DDD-D762-4609-A68D-10DE52342E9D}">
      <dgm:prSet/>
      <dgm:spPr/>
      <dgm:t>
        <a:bodyPr/>
        <a:lstStyle/>
        <a:p>
          <a:pPr>
            <a:defRPr cap="all"/>
          </a:pPr>
          <a:r>
            <a:rPr lang="en-US"/>
            <a:t>Sound card interfaces and modes provide low cost and high performance solutions to data transfer over RF</a:t>
          </a:r>
        </a:p>
      </dgm:t>
    </dgm:pt>
    <dgm:pt modelId="{52FF4879-1D0A-49EE-8433-8969BD6D1C09}" type="parTrans" cxnId="{18D5D2C5-7986-4063-9BF8-96DF305C0B61}">
      <dgm:prSet/>
      <dgm:spPr/>
      <dgm:t>
        <a:bodyPr/>
        <a:lstStyle/>
        <a:p>
          <a:endParaRPr lang="en-US"/>
        </a:p>
      </dgm:t>
    </dgm:pt>
    <dgm:pt modelId="{39710DAD-4B9B-43B2-8F14-F6D043955F8B}" type="sibTrans" cxnId="{18D5D2C5-7986-4063-9BF8-96DF305C0B61}">
      <dgm:prSet/>
      <dgm:spPr/>
      <dgm:t>
        <a:bodyPr/>
        <a:lstStyle/>
        <a:p>
          <a:endParaRPr lang="en-US"/>
        </a:p>
      </dgm:t>
    </dgm:pt>
    <dgm:pt modelId="{E69A2E5A-C8D4-486E-B66C-49429DB6469A}" type="pres">
      <dgm:prSet presAssocID="{BAF97CE1-8576-4182-9BFD-3125D41088A1}" presName="root" presStyleCnt="0">
        <dgm:presLayoutVars>
          <dgm:dir/>
          <dgm:resizeHandles val="exact"/>
        </dgm:presLayoutVars>
      </dgm:prSet>
      <dgm:spPr/>
    </dgm:pt>
    <dgm:pt modelId="{0B1A54D4-5B00-4CFD-BF41-F12A9AD4AD9F}" type="pres">
      <dgm:prSet presAssocID="{12139CE8-618D-4681-9F71-DFB18B435C0E}" presName="compNode" presStyleCnt="0"/>
      <dgm:spPr/>
    </dgm:pt>
    <dgm:pt modelId="{A390DB07-6CA8-4937-A8C8-70C314446CFC}" type="pres">
      <dgm:prSet presAssocID="{12139CE8-618D-4681-9F71-DFB18B435C0E}" presName="iconBgRect" presStyleLbl="bgShp" presStyleIdx="0" presStyleCnt="4"/>
      <dgm:spPr/>
    </dgm:pt>
    <dgm:pt modelId="{3B87A989-E464-40B4-82BA-8E27DA7237B9}" type="pres">
      <dgm:prSet presAssocID="{12139CE8-618D-4681-9F71-DFB18B435C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ize"/>
        </a:ext>
      </dgm:extLst>
    </dgm:pt>
    <dgm:pt modelId="{5474CD5B-9E54-4D9F-979F-4E682A50F34E}" type="pres">
      <dgm:prSet presAssocID="{12139CE8-618D-4681-9F71-DFB18B435C0E}" presName="spaceRect" presStyleCnt="0"/>
      <dgm:spPr/>
    </dgm:pt>
    <dgm:pt modelId="{9C3E81F5-4823-48AB-8F9C-F98E0575A76D}" type="pres">
      <dgm:prSet presAssocID="{12139CE8-618D-4681-9F71-DFB18B435C0E}" presName="textRect" presStyleLbl="revTx" presStyleIdx="0" presStyleCnt="4">
        <dgm:presLayoutVars>
          <dgm:chMax val="1"/>
          <dgm:chPref val="1"/>
        </dgm:presLayoutVars>
      </dgm:prSet>
      <dgm:spPr/>
    </dgm:pt>
    <dgm:pt modelId="{E9E05439-6DD9-4CF6-A5FE-C3BEDD0F72A4}" type="pres">
      <dgm:prSet presAssocID="{3DDD7C2C-9BAA-49EC-A005-8FF9BEB77A25}" presName="sibTrans" presStyleCnt="0"/>
      <dgm:spPr/>
    </dgm:pt>
    <dgm:pt modelId="{CCE950FE-F224-4974-87EA-095DB288E9B8}" type="pres">
      <dgm:prSet presAssocID="{A667B941-8C36-40F7-953D-17FED73BBBC9}" presName="compNode" presStyleCnt="0"/>
      <dgm:spPr/>
    </dgm:pt>
    <dgm:pt modelId="{7FFCA6C6-CB01-4340-8259-25EE8016F49C}" type="pres">
      <dgm:prSet presAssocID="{A667B941-8C36-40F7-953D-17FED73BBBC9}" presName="iconBgRect" presStyleLbl="bgShp" presStyleIdx="1" presStyleCnt="4"/>
      <dgm:spPr/>
    </dgm:pt>
    <dgm:pt modelId="{488CD09B-F6DE-44A2-98B2-57C73C63D14F}" type="pres">
      <dgm:prSet presAssocID="{A667B941-8C36-40F7-953D-17FED73BBB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C9F398FB-0491-4081-835B-1ED2B8A2F646}" type="pres">
      <dgm:prSet presAssocID="{A667B941-8C36-40F7-953D-17FED73BBBC9}" presName="spaceRect" presStyleCnt="0"/>
      <dgm:spPr/>
    </dgm:pt>
    <dgm:pt modelId="{64CAF5AA-34EE-4EB4-AAA6-A42B6AC92EDF}" type="pres">
      <dgm:prSet presAssocID="{A667B941-8C36-40F7-953D-17FED73BBBC9}" presName="textRect" presStyleLbl="revTx" presStyleIdx="1" presStyleCnt="4">
        <dgm:presLayoutVars>
          <dgm:chMax val="1"/>
          <dgm:chPref val="1"/>
        </dgm:presLayoutVars>
      </dgm:prSet>
      <dgm:spPr/>
    </dgm:pt>
    <dgm:pt modelId="{EBE17411-D552-4481-BFAA-1C38BEBCB7CA}" type="pres">
      <dgm:prSet presAssocID="{2F1980EF-CFF2-4C08-97B0-9749CFE16BF1}" presName="sibTrans" presStyleCnt="0"/>
      <dgm:spPr/>
    </dgm:pt>
    <dgm:pt modelId="{46573344-4DF8-44D4-BDF9-BD4BDBB952E5}" type="pres">
      <dgm:prSet presAssocID="{0CC9556F-C3EB-494D-8048-76D68A0F6236}" presName="compNode" presStyleCnt="0"/>
      <dgm:spPr/>
    </dgm:pt>
    <dgm:pt modelId="{E0FDD2C5-35AD-4E6D-BA46-E8E44696744E}" type="pres">
      <dgm:prSet presAssocID="{0CC9556F-C3EB-494D-8048-76D68A0F6236}" presName="iconBgRect" presStyleLbl="bgShp" presStyleIdx="2" presStyleCnt="4"/>
      <dgm:spPr/>
    </dgm:pt>
    <dgm:pt modelId="{C32CBCBB-3899-4CBA-9B17-5FF051507EBB}" type="pres">
      <dgm:prSet presAssocID="{0CC9556F-C3EB-494D-8048-76D68A0F623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2DBAF8C-30DA-40ED-96DF-0A634F74C30B}" type="pres">
      <dgm:prSet presAssocID="{0CC9556F-C3EB-494D-8048-76D68A0F6236}" presName="spaceRect" presStyleCnt="0"/>
      <dgm:spPr/>
    </dgm:pt>
    <dgm:pt modelId="{A0630D7F-D97E-49C7-8447-E35C3E7D01FC}" type="pres">
      <dgm:prSet presAssocID="{0CC9556F-C3EB-494D-8048-76D68A0F6236}" presName="textRect" presStyleLbl="revTx" presStyleIdx="2" presStyleCnt="4">
        <dgm:presLayoutVars>
          <dgm:chMax val="1"/>
          <dgm:chPref val="1"/>
        </dgm:presLayoutVars>
      </dgm:prSet>
      <dgm:spPr/>
    </dgm:pt>
    <dgm:pt modelId="{6247DD9F-2534-438D-811B-59D547F042A0}" type="pres">
      <dgm:prSet presAssocID="{D6F3DA5E-8A89-4C59-9FF4-6129166A2A89}" presName="sibTrans" presStyleCnt="0"/>
      <dgm:spPr/>
    </dgm:pt>
    <dgm:pt modelId="{F8D155F9-3B21-4AF7-ACB8-9D8F3DA43732}" type="pres">
      <dgm:prSet presAssocID="{34004DDD-D762-4609-A68D-10DE52342E9D}" presName="compNode" presStyleCnt="0"/>
      <dgm:spPr/>
    </dgm:pt>
    <dgm:pt modelId="{2366E9B6-E2AF-425F-80F8-04801F1D5705}" type="pres">
      <dgm:prSet presAssocID="{34004DDD-D762-4609-A68D-10DE52342E9D}" presName="iconBgRect" presStyleLbl="bgShp" presStyleIdx="3" presStyleCnt="4"/>
      <dgm:spPr/>
    </dgm:pt>
    <dgm:pt modelId="{A9859958-19FB-4AC0-A1E4-8AA94624855B}" type="pres">
      <dgm:prSet presAssocID="{34004DDD-D762-4609-A68D-10DE52342E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07F8DE3D-7632-4273-A84E-194112DE73DC}" type="pres">
      <dgm:prSet presAssocID="{34004DDD-D762-4609-A68D-10DE52342E9D}" presName="spaceRect" presStyleCnt="0"/>
      <dgm:spPr/>
    </dgm:pt>
    <dgm:pt modelId="{304713AA-9368-41B0-8C67-76E43AFDFD07}" type="pres">
      <dgm:prSet presAssocID="{34004DDD-D762-4609-A68D-10DE52342E9D}" presName="textRect" presStyleLbl="revTx" presStyleIdx="3" presStyleCnt="4">
        <dgm:presLayoutVars>
          <dgm:chMax val="1"/>
          <dgm:chPref val="1"/>
        </dgm:presLayoutVars>
      </dgm:prSet>
      <dgm:spPr/>
    </dgm:pt>
  </dgm:ptLst>
  <dgm:cxnLst>
    <dgm:cxn modelId="{29F04316-6369-4F92-BFA4-D58D648229DB}" type="presOf" srcId="{BAF97CE1-8576-4182-9BFD-3125D41088A1}" destId="{E69A2E5A-C8D4-486E-B66C-49429DB6469A}" srcOrd="0" destOrd="0" presId="urn:microsoft.com/office/officeart/2018/5/layout/IconCircleLabelList"/>
    <dgm:cxn modelId="{51A8705B-5BF3-4545-BC75-DF92CFC30198}" srcId="{BAF97CE1-8576-4182-9BFD-3125D41088A1}" destId="{12139CE8-618D-4681-9F71-DFB18B435C0E}" srcOrd="0" destOrd="0" parTransId="{5F487A4B-FED5-4340-A2DF-2938710E4D80}" sibTransId="{3DDD7C2C-9BAA-49EC-A005-8FF9BEB77A25}"/>
    <dgm:cxn modelId="{B0CA1082-8496-435E-A213-07D168CA6BC6}" srcId="{BAF97CE1-8576-4182-9BFD-3125D41088A1}" destId="{0CC9556F-C3EB-494D-8048-76D68A0F6236}" srcOrd="2" destOrd="0" parTransId="{76A852EF-8B92-444F-8702-7D6C891F5114}" sibTransId="{D6F3DA5E-8A89-4C59-9FF4-6129166A2A89}"/>
    <dgm:cxn modelId="{BD53D192-119C-4A9C-BFC2-AEE106CB53CF}" type="presOf" srcId="{0CC9556F-C3EB-494D-8048-76D68A0F6236}" destId="{A0630D7F-D97E-49C7-8447-E35C3E7D01FC}" srcOrd="0" destOrd="0" presId="urn:microsoft.com/office/officeart/2018/5/layout/IconCircleLabelList"/>
    <dgm:cxn modelId="{8A6FFD9A-EC1D-4455-ACB6-80A6AD7C81CD}" type="presOf" srcId="{A667B941-8C36-40F7-953D-17FED73BBBC9}" destId="{64CAF5AA-34EE-4EB4-AAA6-A42B6AC92EDF}" srcOrd="0" destOrd="0" presId="urn:microsoft.com/office/officeart/2018/5/layout/IconCircleLabelList"/>
    <dgm:cxn modelId="{F9A3639F-1251-4B0D-B8E9-14525B4F1AC5}" srcId="{BAF97CE1-8576-4182-9BFD-3125D41088A1}" destId="{A667B941-8C36-40F7-953D-17FED73BBBC9}" srcOrd="1" destOrd="0" parTransId="{AF3E323D-A6A8-4A2B-A9E9-740D4C3616A4}" sibTransId="{2F1980EF-CFF2-4C08-97B0-9749CFE16BF1}"/>
    <dgm:cxn modelId="{18D5D2C5-7986-4063-9BF8-96DF305C0B61}" srcId="{BAF97CE1-8576-4182-9BFD-3125D41088A1}" destId="{34004DDD-D762-4609-A68D-10DE52342E9D}" srcOrd="3" destOrd="0" parTransId="{52FF4879-1D0A-49EE-8433-8969BD6D1C09}" sibTransId="{39710DAD-4B9B-43B2-8F14-F6D043955F8B}"/>
    <dgm:cxn modelId="{B49E23ED-BBBB-49AA-9029-1BF96E294FB1}" type="presOf" srcId="{34004DDD-D762-4609-A68D-10DE52342E9D}" destId="{304713AA-9368-41B0-8C67-76E43AFDFD07}" srcOrd="0" destOrd="0" presId="urn:microsoft.com/office/officeart/2018/5/layout/IconCircleLabelList"/>
    <dgm:cxn modelId="{6EA75BF7-4724-466A-A52E-4C451BBB417C}" type="presOf" srcId="{12139CE8-618D-4681-9F71-DFB18B435C0E}" destId="{9C3E81F5-4823-48AB-8F9C-F98E0575A76D}" srcOrd="0" destOrd="0" presId="urn:microsoft.com/office/officeart/2018/5/layout/IconCircleLabelList"/>
    <dgm:cxn modelId="{23ABD4CD-6151-45EE-B8AC-DCAD755E5EF1}" type="presParOf" srcId="{E69A2E5A-C8D4-486E-B66C-49429DB6469A}" destId="{0B1A54D4-5B00-4CFD-BF41-F12A9AD4AD9F}" srcOrd="0" destOrd="0" presId="urn:microsoft.com/office/officeart/2018/5/layout/IconCircleLabelList"/>
    <dgm:cxn modelId="{1C125E28-FE70-41A5-9820-FA6A9225A6D2}" type="presParOf" srcId="{0B1A54D4-5B00-4CFD-BF41-F12A9AD4AD9F}" destId="{A390DB07-6CA8-4937-A8C8-70C314446CFC}" srcOrd="0" destOrd="0" presId="urn:microsoft.com/office/officeart/2018/5/layout/IconCircleLabelList"/>
    <dgm:cxn modelId="{226C32F4-308B-4AA1-A6AB-782970E8B3CE}" type="presParOf" srcId="{0B1A54D4-5B00-4CFD-BF41-F12A9AD4AD9F}" destId="{3B87A989-E464-40B4-82BA-8E27DA7237B9}" srcOrd="1" destOrd="0" presId="urn:microsoft.com/office/officeart/2018/5/layout/IconCircleLabelList"/>
    <dgm:cxn modelId="{66228E0D-8FAB-4F58-9C84-E593FAC08938}" type="presParOf" srcId="{0B1A54D4-5B00-4CFD-BF41-F12A9AD4AD9F}" destId="{5474CD5B-9E54-4D9F-979F-4E682A50F34E}" srcOrd="2" destOrd="0" presId="urn:microsoft.com/office/officeart/2018/5/layout/IconCircleLabelList"/>
    <dgm:cxn modelId="{98C93B35-08CF-488B-A8AC-1129CFED68B4}" type="presParOf" srcId="{0B1A54D4-5B00-4CFD-BF41-F12A9AD4AD9F}" destId="{9C3E81F5-4823-48AB-8F9C-F98E0575A76D}" srcOrd="3" destOrd="0" presId="urn:microsoft.com/office/officeart/2018/5/layout/IconCircleLabelList"/>
    <dgm:cxn modelId="{595F71A5-ECB9-4873-A95F-C71B39BAF950}" type="presParOf" srcId="{E69A2E5A-C8D4-486E-B66C-49429DB6469A}" destId="{E9E05439-6DD9-4CF6-A5FE-C3BEDD0F72A4}" srcOrd="1" destOrd="0" presId="urn:microsoft.com/office/officeart/2018/5/layout/IconCircleLabelList"/>
    <dgm:cxn modelId="{ED294593-636B-4209-B5DF-DAD5C4166C86}" type="presParOf" srcId="{E69A2E5A-C8D4-486E-B66C-49429DB6469A}" destId="{CCE950FE-F224-4974-87EA-095DB288E9B8}" srcOrd="2" destOrd="0" presId="urn:microsoft.com/office/officeart/2018/5/layout/IconCircleLabelList"/>
    <dgm:cxn modelId="{1732B389-A130-49B1-A418-7C2F4AC88BEB}" type="presParOf" srcId="{CCE950FE-F224-4974-87EA-095DB288E9B8}" destId="{7FFCA6C6-CB01-4340-8259-25EE8016F49C}" srcOrd="0" destOrd="0" presId="urn:microsoft.com/office/officeart/2018/5/layout/IconCircleLabelList"/>
    <dgm:cxn modelId="{0CD5531D-610D-4BF8-A103-4A20F42ACBEC}" type="presParOf" srcId="{CCE950FE-F224-4974-87EA-095DB288E9B8}" destId="{488CD09B-F6DE-44A2-98B2-57C73C63D14F}" srcOrd="1" destOrd="0" presId="urn:microsoft.com/office/officeart/2018/5/layout/IconCircleLabelList"/>
    <dgm:cxn modelId="{3E5E87EF-AA7E-4C9C-B122-49D1FDD47712}" type="presParOf" srcId="{CCE950FE-F224-4974-87EA-095DB288E9B8}" destId="{C9F398FB-0491-4081-835B-1ED2B8A2F646}" srcOrd="2" destOrd="0" presId="urn:microsoft.com/office/officeart/2018/5/layout/IconCircleLabelList"/>
    <dgm:cxn modelId="{EB752D03-B33D-4A3C-B584-C4A5875BA7EA}" type="presParOf" srcId="{CCE950FE-F224-4974-87EA-095DB288E9B8}" destId="{64CAF5AA-34EE-4EB4-AAA6-A42B6AC92EDF}" srcOrd="3" destOrd="0" presId="urn:microsoft.com/office/officeart/2018/5/layout/IconCircleLabelList"/>
    <dgm:cxn modelId="{13730787-F5CD-4796-A0C3-23C8224A4A89}" type="presParOf" srcId="{E69A2E5A-C8D4-486E-B66C-49429DB6469A}" destId="{EBE17411-D552-4481-BFAA-1C38BEBCB7CA}" srcOrd="3" destOrd="0" presId="urn:microsoft.com/office/officeart/2018/5/layout/IconCircleLabelList"/>
    <dgm:cxn modelId="{02644A36-56EF-41B8-ABDB-EB281F3A64A3}" type="presParOf" srcId="{E69A2E5A-C8D4-486E-B66C-49429DB6469A}" destId="{46573344-4DF8-44D4-BDF9-BD4BDBB952E5}" srcOrd="4" destOrd="0" presId="urn:microsoft.com/office/officeart/2018/5/layout/IconCircleLabelList"/>
    <dgm:cxn modelId="{EDCC98A2-9C33-45DA-AFB8-7AEA8EFCA76F}" type="presParOf" srcId="{46573344-4DF8-44D4-BDF9-BD4BDBB952E5}" destId="{E0FDD2C5-35AD-4E6D-BA46-E8E44696744E}" srcOrd="0" destOrd="0" presId="urn:microsoft.com/office/officeart/2018/5/layout/IconCircleLabelList"/>
    <dgm:cxn modelId="{6E176E3D-3B6D-413E-8B98-7EB56A1B293C}" type="presParOf" srcId="{46573344-4DF8-44D4-BDF9-BD4BDBB952E5}" destId="{C32CBCBB-3899-4CBA-9B17-5FF051507EBB}" srcOrd="1" destOrd="0" presId="urn:microsoft.com/office/officeart/2018/5/layout/IconCircleLabelList"/>
    <dgm:cxn modelId="{D748914D-032E-460A-8007-D7B2693EDC4A}" type="presParOf" srcId="{46573344-4DF8-44D4-BDF9-BD4BDBB952E5}" destId="{12DBAF8C-30DA-40ED-96DF-0A634F74C30B}" srcOrd="2" destOrd="0" presId="urn:microsoft.com/office/officeart/2018/5/layout/IconCircleLabelList"/>
    <dgm:cxn modelId="{106CA568-A58A-4F45-9048-B070B9FF5B58}" type="presParOf" srcId="{46573344-4DF8-44D4-BDF9-BD4BDBB952E5}" destId="{A0630D7F-D97E-49C7-8447-E35C3E7D01FC}" srcOrd="3" destOrd="0" presId="urn:microsoft.com/office/officeart/2018/5/layout/IconCircleLabelList"/>
    <dgm:cxn modelId="{E8E2680F-360D-4E51-82D9-B55473E42356}" type="presParOf" srcId="{E69A2E5A-C8D4-486E-B66C-49429DB6469A}" destId="{6247DD9F-2534-438D-811B-59D547F042A0}" srcOrd="5" destOrd="0" presId="urn:microsoft.com/office/officeart/2018/5/layout/IconCircleLabelList"/>
    <dgm:cxn modelId="{AFD3DC5E-449C-4164-9638-17EF3796343A}" type="presParOf" srcId="{E69A2E5A-C8D4-486E-B66C-49429DB6469A}" destId="{F8D155F9-3B21-4AF7-ACB8-9D8F3DA43732}" srcOrd="6" destOrd="0" presId="urn:microsoft.com/office/officeart/2018/5/layout/IconCircleLabelList"/>
    <dgm:cxn modelId="{8ACCE862-A0B2-4002-9A84-41C1994EEFDC}" type="presParOf" srcId="{F8D155F9-3B21-4AF7-ACB8-9D8F3DA43732}" destId="{2366E9B6-E2AF-425F-80F8-04801F1D5705}" srcOrd="0" destOrd="0" presId="urn:microsoft.com/office/officeart/2018/5/layout/IconCircleLabelList"/>
    <dgm:cxn modelId="{C81C06CC-360B-467A-9F49-52888C2AEAB1}" type="presParOf" srcId="{F8D155F9-3B21-4AF7-ACB8-9D8F3DA43732}" destId="{A9859958-19FB-4AC0-A1E4-8AA94624855B}" srcOrd="1" destOrd="0" presId="urn:microsoft.com/office/officeart/2018/5/layout/IconCircleLabelList"/>
    <dgm:cxn modelId="{D3DB7B89-F2CD-4662-8E0A-6640B7B84D55}" type="presParOf" srcId="{F8D155F9-3B21-4AF7-ACB8-9D8F3DA43732}" destId="{07F8DE3D-7632-4273-A84E-194112DE73DC}" srcOrd="2" destOrd="0" presId="urn:microsoft.com/office/officeart/2018/5/layout/IconCircleLabelList"/>
    <dgm:cxn modelId="{8D84FDF0-C47C-4707-A029-D2720A500DBF}" type="presParOf" srcId="{F8D155F9-3B21-4AF7-ACB8-9D8F3DA43732}" destId="{304713AA-9368-41B0-8C67-76E43AFDFD0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0DB07-6CA8-4937-A8C8-70C314446CFC}">
      <dsp:nvSpPr>
        <dsp:cNvPr id="0" name=""/>
        <dsp:cNvSpPr/>
      </dsp:nvSpPr>
      <dsp:spPr>
        <a:xfrm>
          <a:off x="350687" y="584341"/>
          <a:ext cx="1093710" cy="10937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7A989-E464-40B4-82BA-8E27DA7237B9}">
      <dsp:nvSpPr>
        <dsp:cNvPr id="0" name=""/>
        <dsp:cNvSpPr/>
      </dsp:nvSpPr>
      <dsp:spPr>
        <a:xfrm>
          <a:off x="583773" y="817427"/>
          <a:ext cx="627539" cy="627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3E81F5-4823-48AB-8F9C-F98E0575A76D}">
      <dsp:nvSpPr>
        <dsp:cNvPr id="0" name=""/>
        <dsp:cNvSpPr/>
      </dsp:nvSpPr>
      <dsp:spPr>
        <a:xfrm>
          <a:off x="1058" y="2018716"/>
          <a:ext cx="1792968" cy="9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Winlink use continues to grow, especially for EmComm use</a:t>
          </a:r>
        </a:p>
      </dsp:txBody>
      <dsp:txXfrm>
        <a:off x="1058" y="2018716"/>
        <a:ext cx="1792968" cy="927003"/>
      </dsp:txXfrm>
    </dsp:sp>
    <dsp:sp modelId="{7FFCA6C6-CB01-4340-8259-25EE8016F49C}">
      <dsp:nvSpPr>
        <dsp:cNvPr id="0" name=""/>
        <dsp:cNvSpPr/>
      </dsp:nvSpPr>
      <dsp:spPr>
        <a:xfrm>
          <a:off x="2457425" y="584341"/>
          <a:ext cx="1093710" cy="10937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CD09B-F6DE-44A2-98B2-57C73C63D14F}">
      <dsp:nvSpPr>
        <dsp:cNvPr id="0" name=""/>
        <dsp:cNvSpPr/>
      </dsp:nvSpPr>
      <dsp:spPr>
        <a:xfrm>
          <a:off x="2690511" y="817427"/>
          <a:ext cx="627539" cy="627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AF5AA-34EE-4EB4-AAA6-A42B6AC92EDF}">
      <dsp:nvSpPr>
        <dsp:cNvPr id="0" name=""/>
        <dsp:cNvSpPr/>
      </dsp:nvSpPr>
      <dsp:spPr>
        <a:xfrm>
          <a:off x="2107796" y="2018716"/>
          <a:ext cx="1792968" cy="9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Winlink Development Team continues to enhance capabilities to adapt to changing needs</a:t>
          </a:r>
        </a:p>
      </dsp:txBody>
      <dsp:txXfrm>
        <a:off x="2107796" y="2018716"/>
        <a:ext cx="1792968" cy="927003"/>
      </dsp:txXfrm>
    </dsp:sp>
    <dsp:sp modelId="{E0FDD2C5-35AD-4E6D-BA46-E8E44696744E}">
      <dsp:nvSpPr>
        <dsp:cNvPr id="0" name=""/>
        <dsp:cNvSpPr/>
      </dsp:nvSpPr>
      <dsp:spPr>
        <a:xfrm>
          <a:off x="4564163" y="584341"/>
          <a:ext cx="1093710" cy="10937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CBCBB-3899-4CBA-9B17-5FF051507EBB}">
      <dsp:nvSpPr>
        <dsp:cNvPr id="0" name=""/>
        <dsp:cNvSpPr/>
      </dsp:nvSpPr>
      <dsp:spPr>
        <a:xfrm>
          <a:off x="4797249" y="817427"/>
          <a:ext cx="627539" cy="627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630D7F-D97E-49C7-8447-E35C3E7D01FC}">
      <dsp:nvSpPr>
        <dsp:cNvPr id="0" name=""/>
        <dsp:cNvSpPr/>
      </dsp:nvSpPr>
      <dsp:spPr>
        <a:xfrm>
          <a:off x="4214534" y="2018716"/>
          <a:ext cx="1792968" cy="9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Steady improvements are being implemented</a:t>
          </a:r>
        </a:p>
      </dsp:txBody>
      <dsp:txXfrm>
        <a:off x="4214534" y="2018716"/>
        <a:ext cx="1792968" cy="927003"/>
      </dsp:txXfrm>
    </dsp:sp>
    <dsp:sp modelId="{2366E9B6-E2AF-425F-80F8-04801F1D5705}">
      <dsp:nvSpPr>
        <dsp:cNvPr id="0" name=""/>
        <dsp:cNvSpPr/>
      </dsp:nvSpPr>
      <dsp:spPr>
        <a:xfrm>
          <a:off x="6670901" y="584341"/>
          <a:ext cx="1093710" cy="10937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59958-19FB-4AC0-A1E4-8AA94624855B}">
      <dsp:nvSpPr>
        <dsp:cNvPr id="0" name=""/>
        <dsp:cNvSpPr/>
      </dsp:nvSpPr>
      <dsp:spPr>
        <a:xfrm>
          <a:off x="6903987" y="817427"/>
          <a:ext cx="627539" cy="6275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4713AA-9368-41B0-8C67-76E43AFDFD07}">
      <dsp:nvSpPr>
        <dsp:cNvPr id="0" name=""/>
        <dsp:cNvSpPr/>
      </dsp:nvSpPr>
      <dsp:spPr>
        <a:xfrm>
          <a:off x="6321273" y="2018716"/>
          <a:ext cx="1792968" cy="9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Sound card interfaces and modes provide low cost and high performance solutions to data transfer over RF</a:t>
          </a:r>
        </a:p>
      </dsp:txBody>
      <dsp:txXfrm>
        <a:off x="6321273" y="2018716"/>
        <a:ext cx="1792968" cy="92700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2BC4A42-35D3-475D-859F-5D47EA34D047}" type="datetimeFigureOut">
              <a:rPr lang="en-US" smtClean="0"/>
              <a:pPr/>
              <a:t>11/22/2022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B431332-2DC4-4925-8C1F-4057EAC531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431332-2DC4-4925-8C1F-4057EAC5312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431332-2DC4-4925-8C1F-4057EAC5312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57CC926-2CFA-4779-B23D-EB3D963B5F27}" type="datetime1">
              <a:rPr lang="en-US" smtClean="0"/>
              <a:pPr/>
              <a:t>11/22/2022</a:t>
            </a:fld>
            <a:endParaRPr lang="en-US"/>
          </a:p>
        </p:txBody>
      </p:sp>
      <p:sp>
        <p:nvSpPr>
          <p:cNvPr id="5" name="Footer Placeholder 4"/>
          <p:cNvSpPr>
            <a:spLocks noGrp="1"/>
          </p:cNvSpPr>
          <p:nvPr>
            <p:ph type="ftr" sz="quarter" idx="11"/>
          </p:nvPr>
        </p:nvSpPr>
        <p:spPr>
          <a:xfrm>
            <a:off x="1371600" y="4323845"/>
            <a:ext cx="6400800" cy="365125"/>
          </a:xfrm>
        </p:spPr>
        <p:txBody>
          <a:bodyPr/>
          <a:lstStyle/>
          <a:p>
            <a:pPr marL="12700">
              <a:lnSpc>
                <a:spcPts val="1240"/>
              </a:lnSpc>
            </a:pPr>
            <a:endParaRPr lang="en-US" spc="-5" dirty="0"/>
          </a:p>
        </p:txBody>
      </p:sp>
      <p:sp>
        <p:nvSpPr>
          <p:cNvPr id="6" name="Slide Number Placeholder 5"/>
          <p:cNvSpPr>
            <a:spLocks noGrp="1"/>
          </p:cNvSpPr>
          <p:nvPr>
            <p:ph type="sldNum" sz="quarter" idx="12"/>
          </p:nvPr>
        </p:nvSpPr>
        <p:spPr>
          <a:xfrm>
            <a:off x="8077200" y="1430866"/>
            <a:ext cx="27432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59596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p:txBody>
          <a:bodyPr/>
          <a:lstStyle/>
          <a:p>
            <a:pPr marL="12700">
              <a:lnSpc>
                <a:spcPts val="1240"/>
              </a:lnSpc>
            </a:pPr>
            <a:endParaRPr lang="en-US" spc="-5"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1051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a:xfrm>
            <a:off x="685800" y="379941"/>
            <a:ext cx="6991492" cy="365125"/>
          </a:xfrm>
        </p:spPr>
        <p:txBody>
          <a:bodyPr/>
          <a:lstStyle/>
          <a:p>
            <a:pPr marL="12700">
              <a:lnSpc>
                <a:spcPts val="1240"/>
              </a:lnSpc>
            </a:pPr>
            <a:endParaRPr lang="en-US" spc="-5" dirty="0"/>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84450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a:xfrm>
            <a:off x="685800" y="379941"/>
            <a:ext cx="6991492" cy="365125"/>
          </a:xfrm>
        </p:spPr>
        <p:txBody>
          <a:bodyPr/>
          <a:lstStyle/>
          <a:p>
            <a:pPr marL="12700">
              <a:lnSpc>
                <a:spcPts val="1240"/>
              </a:lnSpc>
            </a:pPr>
            <a:endParaRPr lang="en-US" spc="-5" dirty="0"/>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74853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a:xfrm>
            <a:off x="685800" y="378883"/>
            <a:ext cx="6991492" cy="365125"/>
          </a:xfrm>
        </p:spPr>
        <p:txBody>
          <a:bodyPr/>
          <a:lstStyle/>
          <a:p>
            <a:pPr marL="12700">
              <a:lnSpc>
                <a:spcPts val="1240"/>
              </a:lnSpc>
            </a:pPr>
            <a:endParaRPr lang="en-US" spc="-5" dirty="0"/>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4517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7CC926-2CFA-4779-B23D-EB3D963B5F27}" type="datetime1">
              <a:rPr lang="en-US" smtClean="0"/>
              <a:pPr/>
              <a:t>11/22/2022</a:t>
            </a:fld>
            <a:endParaRPr lang="en-US"/>
          </a:p>
        </p:txBody>
      </p:sp>
      <p:sp>
        <p:nvSpPr>
          <p:cNvPr id="4" name="Footer Placeholder 3"/>
          <p:cNvSpPr>
            <a:spLocks noGrp="1"/>
          </p:cNvSpPr>
          <p:nvPr>
            <p:ph type="ftr" sz="quarter" idx="11"/>
          </p:nvPr>
        </p:nvSpPr>
        <p:spPr/>
        <p:txBody>
          <a:bodyPr/>
          <a:lstStyle/>
          <a:p>
            <a:pPr marL="12700">
              <a:lnSpc>
                <a:spcPts val="1240"/>
              </a:lnSpc>
            </a:pPr>
            <a:endParaRPr lang="en-US" spc="-5"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2013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7CC926-2CFA-4779-B23D-EB3D963B5F27}" type="datetime1">
              <a:rPr lang="en-US" smtClean="0"/>
              <a:pPr/>
              <a:t>11/22/2022</a:t>
            </a:fld>
            <a:endParaRPr lang="en-US"/>
          </a:p>
        </p:txBody>
      </p:sp>
      <p:sp>
        <p:nvSpPr>
          <p:cNvPr id="4" name="Footer Placeholder 3"/>
          <p:cNvSpPr>
            <a:spLocks noGrp="1"/>
          </p:cNvSpPr>
          <p:nvPr>
            <p:ph type="ftr" sz="quarter" idx="11"/>
          </p:nvPr>
        </p:nvSpPr>
        <p:spPr/>
        <p:txBody>
          <a:bodyPr/>
          <a:lstStyle/>
          <a:p>
            <a:pPr marL="12700">
              <a:lnSpc>
                <a:spcPts val="1240"/>
              </a:lnSpc>
            </a:pPr>
            <a:endParaRPr lang="en-US" spc="-5"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9148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CC926-2CFA-4779-B23D-EB3D963B5F27}" type="datetime1">
              <a:rPr lang="en-US" smtClean="0"/>
              <a:pPr/>
              <a:t>11/22/2022</a:t>
            </a:fld>
            <a:endParaRPr lang="en-US"/>
          </a:p>
        </p:txBody>
      </p:sp>
      <p:sp>
        <p:nvSpPr>
          <p:cNvPr id="5" name="Footer Placeholder 4"/>
          <p:cNvSpPr>
            <a:spLocks noGrp="1"/>
          </p:cNvSpPr>
          <p:nvPr>
            <p:ph type="ftr" sz="quarter" idx="11"/>
          </p:nvPr>
        </p:nvSpPr>
        <p:spPr/>
        <p:txBody>
          <a:bodyPr/>
          <a:lstStyle/>
          <a:p>
            <a:pPr marL="12700">
              <a:lnSpc>
                <a:spcPts val="1240"/>
              </a:lnSpc>
            </a:pPr>
            <a:endParaRPr lang="en-US" spc="-5"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78200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57CC926-2CFA-4779-B23D-EB3D963B5F27}" type="datetime1">
              <a:rPr lang="en-US" smtClean="0"/>
              <a:pPr/>
              <a:t>11/22/2022</a:t>
            </a:fld>
            <a:endParaRPr lang="en-US"/>
          </a:p>
        </p:txBody>
      </p:sp>
      <p:sp>
        <p:nvSpPr>
          <p:cNvPr id="5" name="Footer Placeholder 4"/>
          <p:cNvSpPr>
            <a:spLocks noGrp="1"/>
          </p:cNvSpPr>
          <p:nvPr>
            <p:ph type="ftr" sz="quarter" idx="11"/>
          </p:nvPr>
        </p:nvSpPr>
        <p:spPr>
          <a:xfrm>
            <a:off x="685800" y="381000"/>
            <a:ext cx="6991492" cy="365125"/>
          </a:xfrm>
        </p:spPr>
        <p:txBody>
          <a:bodyPr/>
          <a:lstStyle/>
          <a:p>
            <a:pPr marL="12700">
              <a:lnSpc>
                <a:spcPts val="1240"/>
              </a:lnSpc>
            </a:pPr>
            <a:endParaRPr lang="en-US" spc="-5" dirty="0"/>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33719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E0074B-0599-4AEE-BB3F-5503FDD52A88}" type="datetime1">
              <a:rPr lang="en-US" smtClean="0"/>
              <a:pPr/>
              <a:t>11/22/2022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183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57CC926-2CFA-4779-B23D-EB3D963B5F27}" type="datetime1">
              <a:rPr lang="en-US" smtClean="0"/>
              <a:pPr/>
              <a:t>11/22/2022</a:t>
            </a:fld>
            <a:endParaRPr lang="en-US"/>
          </a:p>
        </p:txBody>
      </p:sp>
      <p:sp>
        <p:nvSpPr>
          <p:cNvPr id="5" name="Footer Placeholder 4"/>
          <p:cNvSpPr>
            <a:spLocks noGrp="1"/>
          </p:cNvSpPr>
          <p:nvPr>
            <p:ph type="ftr" sz="quarter" idx="11"/>
          </p:nvPr>
        </p:nvSpPr>
        <p:spPr>
          <a:xfrm>
            <a:off x="685800" y="381001"/>
            <a:ext cx="6991492" cy="364065"/>
          </a:xfrm>
        </p:spPr>
        <p:txBody>
          <a:bodyPr/>
          <a:lstStyle/>
          <a:p>
            <a:pPr marL="12700">
              <a:lnSpc>
                <a:spcPts val="1240"/>
              </a:lnSpc>
            </a:pPr>
            <a:endParaRPr lang="en-US" spc="-5" dirty="0"/>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51454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p:txBody>
          <a:bodyPr/>
          <a:lstStyle/>
          <a:p>
            <a:pPr marL="12700">
              <a:lnSpc>
                <a:spcPts val="1240"/>
              </a:lnSpc>
            </a:pPr>
            <a:endParaRPr lang="en-US" spc="-5"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15150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CC926-2CFA-4779-B23D-EB3D963B5F27}" type="datetime1">
              <a:rPr lang="en-US" smtClean="0"/>
              <a:pPr/>
              <a:t>11/22/2022</a:t>
            </a:fld>
            <a:endParaRPr lang="en-US"/>
          </a:p>
        </p:txBody>
      </p:sp>
      <p:sp>
        <p:nvSpPr>
          <p:cNvPr id="8" name="Footer Placeholder 7"/>
          <p:cNvSpPr>
            <a:spLocks noGrp="1"/>
          </p:cNvSpPr>
          <p:nvPr>
            <p:ph type="ftr" sz="quarter" idx="11"/>
          </p:nvPr>
        </p:nvSpPr>
        <p:spPr/>
        <p:txBody>
          <a:bodyPr/>
          <a:lstStyle/>
          <a:p>
            <a:pPr marL="12700">
              <a:lnSpc>
                <a:spcPts val="1240"/>
              </a:lnSpc>
            </a:pPr>
            <a:endParaRPr lang="en-US" spc="-5"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84761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C4567-6039-4AA3-967E-28ED43A84F37}" type="datetime1">
              <a:rPr lang="en-US" smtClean="0"/>
              <a:pPr/>
              <a:t>11/22/2022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543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B8458-E0EC-49F7-91E3-FCB36BB032FE}" type="datetime1">
              <a:rPr lang="en-US" smtClean="0"/>
              <a:pPr/>
              <a:t>11/22/2022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descr="Picture1.png">
            <a:extLst>
              <a:ext uri="{FF2B5EF4-FFF2-40B4-BE49-F238E27FC236}">
                <a16:creationId xmlns:a16="http://schemas.microsoft.com/office/drawing/2014/main" id="{823A148A-0ABE-4DBC-A86E-6491D5EA7CB8}"/>
              </a:ext>
            </a:extLst>
          </p:cNvPr>
          <p:cNvPicPr>
            <a:picLocks noChangeAspect="1"/>
          </p:cNvPicPr>
          <p:nvPr userDrawn="1"/>
        </p:nvPicPr>
        <p:blipFill>
          <a:blip r:embed="rId2" cstate="print"/>
          <a:stretch>
            <a:fillRect/>
          </a:stretch>
        </p:blipFill>
        <p:spPr>
          <a:xfrm>
            <a:off x="304800" y="228600"/>
            <a:ext cx="3267187" cy="755842"/>
          </a:xfrm>
          <a:prstGeom prst="rect">
            <a:avLst/>
          </a:prstGeom>
        </p:spPr>
      </p:pic>
      <p:pic>
        <p:nvPicPr>
          <p:cNvPr id="6" name="Picture 5" descr="Picture2.png">
            <a:extLst>
              <a:ext uri="{FF2B5EF4-FFF2-40B4-BE49-F238E27FC236}">
                <a16:creationId xmlns:a16="http://schemas.microsoft.com/office/drawing/2014/main" id="{B5BAD387-7544-4146-A682-A3F6181BA955}"/>
              </a:ext>
            </a:extLst>
          </p:cNvPr>
          <p:cNvPicPr>
            <a:picLocks noChangeAspect="1"/>
          </p:cNvPicPr>
          <p:nvPr userDrawn="1"/>
        </p:nvPicPr>
        <p:blipFill>
          <a:blip r:embed="rId3" cstate="print"/>
          <a:stretch>
            <a:fillRect/>
          </a:stretch>
        </p:blipFill>
        <p:spPr>
          <a:xfrm>
            <a:off x="1117601" y="4114801"/>
            <a:ext cx="6534372" cy="1511683"/>
          </a:xfrm>
          <a:prstGeom prst="rect">
            <a:avLst/>
          </a:prstGeom>
        </p:spPr>
      </p:pic>
      <p:sp>
        <p:nvSpPr>
          <p:cNvPr id="7" name="TextBox 6">
            <a:extLst>
              <a:ext uri="{FF2B5EF4-FFF2-40B4-BE49-F238E27FC236}">
                <a16:creationId xmlns:a16="http://schemas.microsoft.com/office/drawing/2014/main" id="{8CA40188-4AF4-4FAC-AD39-0099D782DF5C}"/>
              </a:ext>
            </a:extLst>
          </p:cNvPr>
          <p:cNvSpPr txBox="1"/>
          <p:nvPr userDrawn="1"/>
        </p:nvSpPr>
        <p:spPr>
          <a:xfrm>
            <a:off x="914400" y="1981201"/>
            <a:ext cx="10668000" cy="1754326"/>
          </a:xfrm>
          <a:prstGeom prst="rect">
            <a:avLst/>
          </a:prstGeom>
          <a:noFill/>
        </p:spPr>
        <p:txBody>
          <a:bodyPr wrap="square" rtlCol="0">
            <a:spAutoFit/>
          </a:bodyPr>
          <a:lstStyle/>
          <a:p>
            <a:pPr algn="ctr"/>
            <a:r>
              <a:rPr lang="en-US" sz="5400" b="0" dirty="0" err="1">
                <a:solidFill>
                  <a:srgbClr val="E5F9A7"/>
                </a:solidFill>
                <a:effectLst>
                  <a:outerShdw blurRad="38100" dist="38100" dir="2700000" algn="tl">
                    <a:srgbClr val="000000">
                      <a:alpha val="43137"/>
                    </a:srgbClr>
                  </a:outerShdw>
                </a:effectLst>
              </a:rPr>
              <a:t>Winlink</a:t>
            </a:r>
            <a:r>
              <a:rPr lang="en-US" sz="5400" b="0" dirty="0">
                <a:solidFill>
                  <a:srgbClr val="E5F9A7"/>
                </a:solidFill>
                <a:effectLst>
                  <a:outerShdw blurRad="38100" dist="38100" dir="2700000" algn="tl">
                    <a:srgbClr val="000000">
                      <a:alpha val="43137"/>
                    </a:srgbClr>
                  </a:outerShdw>
                </a:effectLst>
              </a:rPr>
              <a:t> Express</a:t>
            </a:r>
            <a:r>
              <a:rPr lang="en-US" sz="5400" b="0" baseline="0" dirty="0">
                <a:solidFill>
                  <a:srgbClr val="E5F9A7"/>
                </a:solidFill>
                <a:effectLst>
                  <a:outerShdw blurRad="38100" dist="38100" dir="2700000" algn="tl">
                    <a:srgbClr val="000000">
                      <a:alpha val="43137"/>
                    </a:srgbClr>
                  </a:outerShdw>
                </a:effectLst>
              </a:rPr>
              <a:t> – </a:t>
            </a:r>
            <a:r>
              <a:rPr lang="en-US" sz="5400" b="0" baseline="0" dirty="0" err="1">
                <a:solidFill>
                  <a:srgbClr val="E5F9A7"/>
                </a:solidFill>
                <a:effectLst>
                  <a:outerShdw blurRad="38100" dist="38100" dir="2700000" algn="tl">
                    <a:srgbClr val="000000">
                      <a:alpha val="43137"/>
                    </a:srgbClr>
                  </a:outerShdw>
                </a:effectLst>
              </a:rPr>
              <a:t>Winlink</a:t>
            </a:r>
            <a:endParaRPr lang="en-US" sz="5400" b="0" baseline="0" dirty="0">
              <a:solidFill>
                <a:srgbClr val="E5F9A7"/>
              </a:solidFill>
              <a:effectLst>
                <a:outerShdw blurRad="38100" dist="38100" dir="2700000" algn="tl">
                  <a:srgbClr val="000000">
                    <a:alpha val="43137"/>
                  </a:srgbClr>
                </a:outerShdw>
              </a:effectLst>
            </a:endParaRPr>
          </a:p>
          <a:p>
            <a:pPr algn="ctr"/>
            <a:r>
              <a:rPr lang="en-US" sz="5400" b="0" baseline="0" dirty="0">
                <a:solidFill>
                  <a:srgbClr val="E5F9A7"/>
                </a:solidFill>
                <a:effectLst>
                  <a:outerShdw blurRad="38100" dist="38100" dir="2700000" algn="tl">
                    <a:srgbClr val="000000">
                      <a:alpha val="43137"/>
                    </a:srgbClr>
                  </a:outerShdw>
                </a:effectLst>
              </a:rPr>
              <a:t>Global Radio E-Mail System</a:t>
            </a:r>
            <a:endParaRPr lang="en-US" sz="5400" b="0" dirty="0">
              <a:solidFill>
                <a:srgbClr val="E5F9A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151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p:txBody>
          <a:bodyPr/>
          <a:lstStyle/>
          <a:p>
            <a:pPr marL="12700">
              <a:lnSpc>
                <a:spcPts val="1240"/>
              </a:lnSpc>
            </a:pPr>
            <a:endParaRPr lang="en-US" spc="-5"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4869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CC926-2CFA-4779-B23D-EB3D963B5F27}" type="datetime1">
              <a:rPr lang="en-US" smtClean="0"/>
              <a:pPr/>
              <a:t>11/22/2022</a:t>
            </a:fld>
            <a:endParaRPr lang="en-US"/>
          </a:p>
        </p:txBody>
      </p:sp>
      <p:sp>
        <p:nvSpPr>
          <p:cNvPr id="6" name="Footer Placeholder 5"/>
          <p:cNvSpPr>
            <a:spLocks noGrp="1"/>
          </p:cNvSpPr>
          <p:nvPr>
            <p:ph type="ftr" sz="quarter" idx="11"/>
          </p:nvPr>
        </p:nvSpPr>
        <p:spPr/>
        <p:txBody>
          <a:bodyPr/>
          <a:lstStyle/>
          <a:p>
            <a:pPr marL="12700">
              <a:lnSpc>
                <a:spcPts val="1240"/>
              </a:lnSpc>
            </a:pPr>
            <a:endParaRPr lang="en-US" spc="-5"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46272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7CC926-2CFA-4779-B23D-EB3D963B5F27}" type="datetime1">
              <a:rPr lang="en-US" smtClean="0"/>
              <a:pPr/>
              <a:t>11/22/2022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12700">
              <a:lnSpc>
                <a:spcPts val="1240"/>
              </a:lnSpc>
            </a:pPr>
            <a:endParaRPr lang="en-US" spc="-5"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0446582"/>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me">
            <a:extLst>
              <a:ext uri="{FF2B5EF4-FFF2-40B4-BE49-F238E27FC236}">
                <a16:creationId xmlns:a16="http://schemas.microsoft.com/office/drawing/2014/main" id="{F1F4DEA9-D434-4F03-B856-57324BED20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342" y="4419601"/>
            <a:ext cx="3810000" cy="1590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4E070A-9BAB-49E2-A693-16939529E85E}"/>
              </a:ext>
            </a:extLst>
          </p:cNvPr>
          <p:cNvSpPr txBox="1"/>
          <p:nvPr/>
        </p:nvSpPr>
        <p:spPr>
          <a:xfrm>
            <a:off x="2026840" y="1447800"/>
            <a:ext cx="7193360" cy="1938992"/>
          </a:xfrm>
          <a:prstGeom prst="rect">
            <a:avLst/>
          </a:prstGeom>
          <a:noFill/>
        </p:spPr>
        <p:txBody>
          <a:bodyPr wrap="square" rtlCol="0">
            <a:spAutoFit/>
          </a:bodyPr>
          <a:lstStyle/>
          <a:p>
            <a:r>
              <a:rPr lang="en-US" sz="6000" dirty="0">
                <a:solidFill>
                  <a:schemeClr val="accent3">
                    <a:lumMod val="20000"/>
                    <a:lumOff val="80000"/>
                  </a:schemeClr>
                </a:solidFill>
              </a:rPr>
              <a:t>Sound Card Digital </a:t>
            </a:r>
          </a:p>
          <a:p>
            <a:r>
              <a:rPr lang="en-US" sz="6000" dirty="0">
                <a:solidFill>
                  <a:schemeClr val="accent3">
                    <a:lumMod val="20000"/>
                    <a:lumOff val="80000"/>
                  </a:schemeClr>
                </a:solidFill>
              </a:rPr>
              <a:t>on </a:t>
            </a:r>
            <a:r>
              <a:rPr lang="en-US" sz="6000" dirty="0" err="1">
                <a:solidFill>
                  <a:schemeClr val="accent3">
                    <a:lumMod val="20000"/>
                    <a:lumOff val="80000"/>
                  </a:schemeClr>
                </a:solidFill>
              </a:rPr>
              <a:t>Winlink</a:t>
            </a:r>
            <a:r>
              <a:rPr lang="en-US" sz="6000" dirty="0">
                <a:solidFill>
                  <a:schemeClr val="accent3">
                    <a:lumMod val="20000"/>
                    <a:lumOff val="80000"/>
                  </a:schemeClr>
                </a:solidFill>
              </a:rPr>
              <a:t> Express</a:t>
            </a:r>
          </a:p>
        </p:txBody>
      </p:sp>
    </p:spTree>
    <p:extLst>
      <p:ext uri="{BB962C8B-B14F-4D97-AF65-F5344CB8AC3E}">
        <p14:creationId xmlns:p14="http://schemas.microsoft.com/office/powerpoint/2010/main" val="422154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8200" y="85760"/>
            <a:ext cx="8255000" cy="1743040"/>
          </a:xfrm>
          <a:prstGeom prst="rect">
            <a:avLst/>
          </a:prstGeom>
        </p:spPr>
        <p:txBody>
          <a:bodyPr vert="horz" wrap="square" lIns="0" tIns="80263" rIns="0" bIns="0" rtlCol="0" anchor="ctr">
            <a:spAutoFit/>
          </a:bodyPr>
          <a:lstStyle/>
          <a:p>
            <a:pPr marL="12700">
              <a:lnSpc>
                <a:spcPct val="100000"/>
              </a:lnSpc>
            </a:pPr>
            <a:r>
              <a:rPr spc="-20" dirty="0"/>
              <a:t>Resources </a:t>
            </a:r>
            <a:r>
              <a:rPr spc="-5" dirty="0"/>
              <a:t>Needed </a:t>
            </a:r>
            <a:br>
              <a:rPr lang="en-US" spc="-5" dirty="0"/>
            </a:br>
            <a:r>
              <a:rPr spc="-35" dirty="0"/>
              <a:t>for </a:t>
            </a:r>
            <a:r>
              <a:rPr lang="en-US" spc="-5" dirty="0" err="1"/>
              <a:t>Winlink</a:t>
            </a:r>
            <a:r>
              <a:rPr lang="en-US" spc="-5" dirty="0"/>
              <a:t> Express</a:t>
            </a:r>
            <a:br>
              <a:rPr lang="en-US" spc="-15" dirty="0"/>
            </a:br>
            <a:endParaRPr sz="2800" dirty="0"/>
          </a:p>
        </p:txBody>
      </p:sp>
      <p:sp>
        <p:nvSpPr>
          <p:cNvPr id="3" name="object 3"/>
          <p:cNvSpPr txBox="1"/>
          <p:nvPr/>
        </p:nvSpPr>
        <p:spPr>
          <a:xfrm>
            <a:off x="1968500" y="2166135"/>
            <a:ext cx="8547100" cy="5101397"/>
          </a:xfrm>
          <a:prstGeom prst="rect">
            <a:avLst/>
          </a:prstGeom>
        </p:spPr>
        <p:txBody>
          <a:bodyPr vert="horz" wrap="square" lIns="0" tIns="0" rIns="0" bIns="0" rtlCol="0">
            <a:spAutoFit/>
          </a:bodyPr>
          <a:lstStyle/>
          <a:p>
            <a:pPr marL="287020" indent="-274320">
              <a:buClr>
                <a:srgbClr val="D2DA79"/>
              </a:buClr>
              <a:buSzPct val="94230"/>
              <a:buFont typeface="Wingdings" pitchFamily="2" charset="2"/>
              <a:buChar char="§"/>
              <a:tabLst>
                <a:tab pos="287020" algn="l"/>
              </a:tabLst>
            </a:pPr>
            <a:r>
              <a:rPr lang="en-US" sz="2600" spc="-10" dirty="0">
                <a:solidFill>
                  <a:srgbClr val="FFFFFF"/>
                </a:solidFill>
                <a:latin typeface="Calibri" pitchFamily="34" charset="0"/>
                <a:cs typeface="Constantia"/>
              </a:rPr>
              <a:t>Windows computer, Windows 10+</a:t>
            </a:r>
          </a:p>
          <a:p>
            <a:pPr marL="287020" indent="-274320">
              <a:buClr>
                <a:srgbClr val="D2DA79"/>
              </a:buClr>
              <a:buSzPct val="94230"/>
              <a:buFont typeface="Wingdings" pitchFamily="2" charset="2"/>
              <a:buChar char="§"/>
              <a:tabLst>
                <a:tab pos="287020" algn="l"/>
              </a:tabLst>
            </a:pPr>
            <a:r>
              <a:rPr lang="en-US" sz="2600" spc="-10" dirty="0" err="1">
                <a:solidFill>
                  <a:srgbClr val="FFFFFF"/>
                </a:solidFill>
                <a:latin typeface="Calibri" pitchFamily="34" charset="0"/>
                <a:cs typeface="Constantia"/>
              </a:rPr>
              <a:t>Winlink</a:t>
            </a:r>
            <a:r>
              <a:rPr lang="en-US" sz="2600" spc="-10" dirty="0">
                <a:solidFill>
                  <a:srgbClr val="FFFFFF"/>
                </a:solidFill>
                <a:latin typeface="Calibri" pitchFamily="34" charset="0"/>
                <a:cs typeface="Constantia"/>
              </a:rPr>
              <a:t> Express</a:t>
            </a:r>
            <a:endParaRPr sz="2600" dirty="0">
              <a:latin typeface="Calibri" pitchFamily="34" charset="0"/>
              <a:cs typeface="Constantia"/>
            </a:endParaRPr>
          </a:p>
          <a:p>
            <a:pPr marL="287020" indent="-274320">
              <a:spcBef>
                <a:spcPts val="310"/>
              </a:spcBef>
              <a:buClr>
                <a:srgbClr val="D2DA79"/>
              </a:buClr>
              <a:buSzPct val="94230"/>
              <a:buFont typeface="Wingdings" pitchFamily="2" charset="2"/>
              <a:buChar char="§"/>
              <a:tabLst>
                <a:tab pos="287020" algn="l"/>
              </a:tabLst>
            </a:pPr>
            <a:r>
              <a:rPr lang="en-US" sz="2600" spc="-40" dirty="0">
                <a:solidFill>
                  <a:srgbClr val="FFFFFF"/>
                </a:solidFill>
                <a:latin typeface="Calibri" pitchFamily="34" charset="0"/>
                <a:cs typeface="Constantia"/>
              </a:rPr>
              <a:t>V/UHF</a:t>
            </a:r>
            <a:r>
              <a:rPr sz="2600" spc="-40" dirty="0">
                <a:solidFill>
                  <a:srgbClr val="FFFFFF"/>
                </a:solidFill>
                <a:latin typeface="Calibri" pitchFamily="34" charset="0"/>
                <a:cs typeface="Constantia"/>
              </a:rPr>
              <a:t> </a:t>
            </a:r>
            <a:r>
              <a:rPr sz="2600" spc="-10" dirty="0">
                <a:solidFill>
                  <a:srgbClr val="FFFFFF"/>
                </a:solidFill>
                <a:latin typeface="Calibri" pitchFamily="34" charset="0"/>
                <a:cs typeface="Constantia"/>
              </a:rPr>
              <a:t>radio</a:t>
            </a:r>
            <a:r>
              <a:rPr sz="2600" spc="-140" dirty="0">
                <a:solidFill>
                  <a:srgbClr val="FFFFFF"/>
                </a:solidFill>
                <a:latin typeface="Calibri" pitchFamily="34" charset="0"/>
                <a:cs typeface="Constantia"/>
              </a:rPr>
              <a:t> </a:t>
            </a:r>
            <a:r>
              <a:rPr sz="2600" dirty="0">
                <a:solidFill>
                  <a:srgbClr val="FFFFFF"/>
                </a:solidFill>
                <a:latin typeface="Calibri" pitchFamily="34" charset="0"/>
                <a:cs typeface="Constantia"/>
              </a:rPr>
              <a:t>with</a:t>
            </a:r>
            <a:r>
              <a:rPr sz="2600" spc="-114" dirty="0">
                <a:solidFill>
                  <a:srgbClr val="FFFFFF"/>
                </a:solidFill>
                <a:latin typeface="Calibri" pitchFamily="34" charset="0"/>
                <a:cs typeface="Constantia"/>
              </a:rPr>
              <a:t> </a:t>
            </a:r>
            <a:r>
              <a:rPr lang="en-US" sz="2600" spc="-114" dirty="0">
                <a:solidFill>
                  <a:srgbClr val="FFFFFF"/>
                </a:solidFill>
                <a:latin typeface="Calibri" pitchFamily="34" charset="0"/>
                <a:cs typeface="Constantia"/>
              </a:rPr>
              <a:t>"</a:t>
            </a:r>
            <a:r>
              <a:rPr sz="2600" spc="-5" dirty="0">
                <a:solidFill>
                  <a:srgbClr val="FFFFFF"/>
                </a:solidFill>
                <a:latin typeface="Calibri" pitchFamily="34" charset="0"/>
                <a:cs typeface="Constantia"/>
              </a:rPr>
              <a:t>data</a:t>
            </a:r>
            <a:r>
              <a:rPr lang="en-US" sz="2600" spc="-5" dirty="0">
                <a:solidFill>
                  <a:srgbClr val="FFFFFF"/>
                </a:solidFill>
                <a:latin typeface="Calibri" pitchFamily="34" charset="0"/>
                <a:cs typeface="Constantia"/>
              </a:rPr>
              <a:t>"</a:t>
            </a:r>
            <a:r>
              <a:rPr sz="2600" spc="-75" dirty="0">
                <a:solidFill>
                  <a:srgbClr val="FFFFFF"/>
                </a:solidFill>
                <a:latin typeface="Calibri" pitchFamily="34" charset="0"/>
                <a:cs typeface="Constantia"/>
              </a:rPr>
              <a:t> </a:t>
            </a:r>
            <a:r>
              <a:rPr sz="2600" dirty="0">
                <a:solidFill>
                  <a:srgbClr val="FFFFFF"/>
                </a:solidFill>
                <a:latin typeface="Calibri" pitchFamily="34" charset="0"/>
                <a:cs typeface="Constantia"/>
              </a:rPr>
              <a:t>(</a:t>
            </a:r>
            <a:r>
              <a:rPr lang="en-US" sz="2600" dirty="0">
                <a:solidFill>
                  <a:srgbClr val="FFFFFF"/>
                </a:solidFill>
                <a:latin typeface="Calibri" pitchFamily="34" charset="0"/>
                <a:cs typeface="Constantia"/>
              </a:rPr>
              <a:t>analog</a:t>
            </a:r>
            <a:r>
              <a:rPr sz="2600" dirty="0">
                <a:solidFill>
                  <a:srgbClr val="FFFFFF"/>
                </a:solidFill>
                <a:latin typeface="Calibri" pitchFamily="34" charset="0"/>
                <a:cs typeface="Constantia"/>
              </a:rPr>
              <a:t>)</a:t>
            </a:r>
            <a:r>
              <a:rPr sz="2600" spc="-80" dirty="0">
                <a:solidFill>
                  <a:srgbClr val="FFFFFF"/>
                </a:solidFill>
                <a:latin typeface="Calibri" pitchFamily="34" charset="0"/>
                <a:cs typeface="Constantia"/>
              </a:rPr>
              <a:t> </a:t>
            </a:r>
            <a:r>
              <a:rPr sz="2600" spc="-5" dirty="0">
                <a:solidFill>
                  <a:srgbClr val="FFFFFF"/>
                </a:solidFill>
                <a:latin typeface="Calibri" pitchFamily="34" charset="0"/>
                <a:cs typeface="Constantia"/>
              </a:rPr>
              <a:t>port</a:t>
            </a:r>
            <a:r>
              <a:rPr sz="2600" spc="-135" dirty="0">
                <a:solidFill>
                  <a:srgbClr val="FFFFFF"/>
                </a:solidFill>
                <a:latin typeface="Calibri" pitchFamily="34" charset="0"/>
                <a:cs typeface="Constantia"/>
              </a:rPr>
              <a:t> </a:t>
            </a:r>
            <a:r>
              <a:rPr lang="en-US" sz="2600" spc="-135" dirty="0">
                <a:solidFill>
                  <a:srgbClr val="FFFFFF"/>
                </a:solidFill>
                <a:latin typeface="Calibri" pitchFamily="34" charset="0"/>
                <a:cs typeface="Constantia"/>
              </a:rPr>
              <a:t>or </a:t>
            </a:r>
            <a:r>
              <a:rPr lang="en-US" sz="2600" dirty="0">
                <a:solidFill>
                  <a:srgbClr val="FFFFFF"/>
                </a:solidFill>
                <a:latin typeface="Calibri" pitchFamily="34" charset="0"/>
                <a:cs typeface="Constantia"/>
              </a:rPr>
              <a:t>speaker and mic jack</a:t>
            </a:r>
            <a:endParaRPr sz="2600" dirty="0">
              <a:latin typeface="Calibri" pitchFamily="34" charset="0"/>
              <a:cs typeface="Constantia"/>
            </a:endParaRPr>
          </a:p>
          <a:p>
            <a:pPr marL="287020" indent="-274320">
              <a:lnSpc>
                <a:spcPts val="2965"/>
              </a:lnSpc>
              <a:spcBef>
                <a:spcPts val="310"/>
              </a:spcBef>
              <a:buClr>
                <a:srgbClr val="D2DA79"/>
              </a:buClr>
              <a:buSzPct val="94230"/>
              <a:buFont typeface="Wingdings" pitchFamily="2" charset="2"/>
              <a:buChar char="§"/>
              <a:tabLst>
                <a:tab pos="287020" algn="l"/>
              </a:tabLst>
            </a:pPr>
            <a:r>
              <a:rPr sz="2600" spc="-5" dirty="0">
                <a:solidFill>
                  <a:srgbClr val="FFFFFF"/>
                </a:solidFill>
                <a:latin typeface="Calibri" pitchFamily="34" charset="0"/>
                <a:cs typeface="Constantia"/>
              </a:rPr>
              <a:t>USB soundcard </a:t>
            </a:r>
            <a:r>
              <a:rPr sz="2600" spc="-15" dirty="0">
                <a:solidFill>
                  <a:srgbClr val="FFFFFF"/>
                </a:solidFill>
                <a:latin typeface="Calibri" pitchFamily="34" charset="0"/>
                <a:cs typeface="Constantia"/>
              </a:rPr>
              <a:t>interface</a:t>
            </a:r>
            <a:r>
              <a:rPr lang="en-US" sz="2600" spc="-15" dirty="0">
                <a:solidFill>
                  <a:srgbClr val="FFFFFF"/>
                </a:solidFill>
                <a:latin typeface="Calibri" pitchFamily="34" charset="0"/>
                <a:cs typeface="Constantia"/>
              </a:rPr>
              <a:t> or radio with built-in sound card</a:t>
            </a:r>
          </a:p>
          <a:p>
            <a:pPr marL="287020" indent="-274320">
              <a:lnSpc>
                <a:spcPts val="2965"/>
              </a:lnSpc>
              <a:spcBef>
                <a:spcPts val="310"/>
              </a:spcBef>
              <a:buClr>
                <a:srgbClr val="D2DA79"/>
              </a:buClr>
              <a:buSzPct val="94230"/>
              <a:buFont typeface="Wingdings" pitchFamily="2" charset="2"/>
              <a:buChar char="§"/>
              <a:tabLst>
                <a:tab pos="287020" algn="l"/>
              </a:tabLst>
            </a:pPr>
            <a:r>
              <a:rPr lang="en-US" sz="2600" dirty="0">
                <a:solidFill>
                  <a:srgbClr val="FFFFFF"/>
                </a:solidFill>
                <a:latin typeface="Calibri" pitchFamily="34" charset="0"/>
                <a:cs typeface="Constantia"/>
              </a:rPr>
              <a:t>Appropriate cables to connect  interface to radio</a:t>
            </a:r>
          </a:p>
          <a:p>
            <a:pPr marL="287020" indent="-274320">
              <a:lnSpc>
                <a:spcPts val="2965"/>
              </a:lnSpc>
              <a:spcBef>
                <a:spcPts val="310"/>
              </a:spcBef>
              <a:buClr>
                <a:srgbClr val="D2DA79"/>
              </a:buClr>
              <a:buSzPct val="94230"/>
              <a:buFont typeface="Wingdings" pitchFamily="2" charset="2"/>
              <a:buChar char="§"/>
              <a:tabLst>
                <a:tab pos="287020" algn="l"/>
              </a:tabLst>
            </a:pPr>
            <a:r>
              <a:rPr lang="en-US" sz="2600" dirty="0">
                <a:solidFill>
                  <a:srgbClr val="FFFFFF"/>
                </a:solidFill>
                <a:latin typeface="Calibri" pitchFamily="34" charset="0"/>
                <a:cs typeface="Constantia"/>
              </a:rPr>
              <a:t>External application, </a:t>
            </a:r>
            <a:r>
              <a:rPr lang="en-US" sz="2600" dirty="0" err="1">
                <a:solidFill>
                  <a:srgbClr val="FFFFFF"/>
                </a:solidFill>
                <a:latin typeface="Calibri" pitchFamily="34" charset="0"/>
                <a:cs typeface="Constantia"/>
              </a:rPr>
              <a:t>Soundmodem</a:t>
            </a:r>
            <a:r>
              <a:rPr lang="en-US" sz="2600" dirty="0">
                <a:solidFill>
                  <a:srgbClr val="FFFFFF"/>
                </a:solidFill>
                <a:latin typeface="Calibri" pitchFamily="34" charset="0"/>
                <a:cs typeface="Constantia"/>
              </a:rPr>
              <a:t>, </a:t>
            </a:r>
            <a:r>
              <a:rPr lang="en-US" sz="2600" dirty="0" err="1">
                <a:solidFill>
                  <a:srgbClr val="FFFFFF"/>
                </a:solidFill>
                <a:latin typeface="Calibri" pitchFamily="34" charset="0"/>
                <a:cs typeface="Constantia"/>
              </a:rPr>
              <a:t>Direwolf</a:t>
            </a:r>
            <a:r>
              <a:rPr lang="en-US" sz="2600" dirty="0">
                <a:solidFill>
                  <a:srgbClr val="FFFFFF"/>
                </a:solidFill>
                <a:latin typeface="Calibri" pitchFamily="34" charset="0"/>
                <a:cs typeface="Constantia"/>
              </a:rPr>
              <a:t>, </a:t>
            </a:r>
            <a:r>
              <a:rPr lang="en-US" sz="2600" dirty="0" err="1">
                <a:solidFill>
                  <a:srgbClr val="FFFFFF"/>
                </a:solidFill>
                <a:latin typeface="Calibri" pitchFamily="34" charset="0"/>
                <a:cs typeface="Constantia"/>
              </a:rPr>
              <a:t>Vara</a:t>
            </a:r>
            <a:r>
              <a:rPr lang="en-US" sz="2600" dirty="0">
                <a:solidFill>
                  <a:srgbClr val="FFFFFF"/>
                </a:solidFill>
                <a:latin typeface="Calibri" pitchFamily="34" charset="0"/>
                <a:cs typeface="Constantia"/>
              </a:rPr>
              <a:t> FM</a:t>
            </a:r>
          </a:p>
          <a:p>
            <a:pPr marL="287020" indent="-274320">
              <a:spcBef>
                <a:spcPts val="305"/>
              </a:spcBef>
              <a:buClr>
                <a:srgbClr val="D2DA79"/>
              </a:buClr>
              <a:buSzPct val="94230"/>
              <a:buFont typeface="Wingdings" pitchFamily="2" charset="2"/>
              <a:buChar char="§"/>
              <a:tabLst>
                <a:tab pos="287020" algn="l"/>
              </a:tabLst>
            </a:pPr>
            <a:r>
              <a:rPr sz="2600" spc="-5" dirty="0">
                <a:solidFill>
                  <a:srgbClr val="FFFFFF"/>
                </a:solidFill>
                <a:latin typeface="Calibri" pitchFamily="34" charset="0"/>
                <a:cs typeface="Constantia"/>
              </a:rPr>
              <a:t>All </a:t>
            </a:r>
            <a:r>
              <a:rPr sz="2600" spc="-10" dirty="0">
                <a:solidFill>
                  <a:srgbClr val="FFFFFF"/>
                </a:solidFill>
                <a:latin typeface="Calibri" pitchFamily="34" charset="0"/>
                <a:cs typeface="Constantia"/>
              </a:rPr>
              <a:t>software </a:t>
            </a:r>
            <a:r>
              <a:rPr sz="2600" spc="-5" dirty="0">
                <a:solidFill>
                  <a:srgbClr val="FFFFFF"/>
                </a:solidFill>
                <a:latin typeface="Calibri" pitchFamily="34" charset="0"/>
                <a:cs typeface="Constantia"/>
              </a:rPr>
              <a:t>is</a:t>
            </a:r>
            <a:r>
              <a:rPr sz="2600" spc="-280" dirty="0">
                <a:solidFill>
                  <a:srgbClr val="FFFFFF"/>
                </a:solidFill>
                <a:latin typeface="Calibri" pitchFamily="34" charset="0"/>
                <a:cs typeface="Constantia"/>
              </a:rPr>
              <a:t> </a:t>
            </a:r>
            <a:r>
              <a:rPr sz="2600" spc="-10" dirty="0">
                <a:solidFill>
                  <a:srgbClr val="FFFFFF"/>
                </a:solidFill>
                <a:latin typeface="Calibri" pitchFamily="34" charset="0"/>
                <a:cs typeface="Constantia"/>
              </a:rPr>
              <a:t>free</a:t>
            </a:r>
            <a:r>
              <a:rPr lang="en-US" sz="2600" spc="-10" dirty="0">
                <a:solidFill>
                  <a:srgbClr val="FFFFFF"/>
                </a:solidFill>
                <a:latin typeface="Calibri" pitchFamily="34" charset="0"/>
                <a:cs typeface="Constantia"/>
              </a:rPr>
              <a:t> (except </a:t>
            </a:r>
            <a:r>
              <a:rPr lang="en-US" sz="2600" spc="-10" dirty="0" err="1">
                <a:solidFill>
                  <a:srgbClr val="FFFFFF"/>
                </a:solidFill>
                <a:latin typeface="Calibri" pitchFamily="34" charset="0"/>
                <a:cs typeface="Constantia"/>
              </a:rPr>
              <a:t>Vara</a:t>
            </a:r>
            <a:r>
              <a:rPr lang="en-US" sz="2600" spc="-10" dirty="0">
                <a:solidFill>
                  <a:srgbClr val="FFFFFF"/>
                </a:solidFill>
                <a:latin typeface="Calibri" pitchFamily="34" charset="0"/>
                <a:cs typeface="Constantia"/>
              </a:rPr>
              <a:t>), but donation is suggested</a:t>
            </a:r>
          </a:p>
          <a:p>
            <a:pPr marL="287020" indent="-274320">
              <a:spcBef>
                <a:spcPts val="305"/>
              </a:spcBef>
              <a:buClr>
                <a:srgbClr val="D2DA79"/>
              </a:buClr>
              <a:buSzPct val="94230"/>
              <a:buFont typeface="Wingdings" pitchFamily="2" charset="2"/>
              <a:buChar char="§"/>
              <a:tabLst>
                <a:tab pos="287020" algn="l"/>
              </a:tabLst>
            </a:pPr>
            <a:endParaRPr lang="en-US" sz="2600" spc="-10" dirty="0">
              <a:solidFill>
                <a:srgbClr val="FFFFFF"/>
              </a:solidFill>
              <a:latin typeface="Calibri" pitchFamily="34" charset="0"/>
              <a:cs typeface="Constantia"/>
            </a:endParaRPr>
          </a:p>
          <a:p>
            <a:pPr marL="12700">
              <a:spcBef>
                <a:spcPts val="305"/>
              </a:spcBef>
              <a:buClr>
                <a:srgbClr val="D2DA79"/>
              </a:buClr>
              <a:buSzPct val="94230"/>
              <a:tabLst>
                <a:tab pos="287020" algn="l"/>
              </a:tabLst>
            </a:pPr>
            <a:r>
              <a:rPr lang="en-US" sz="2600" spc="-10" dirty="0">
                <a:solidFill>
                  <a:srgbClr val="FFFFFF"/>
                </a:solidFill>
                <a:latin typeface="Calibri" pitchFamily="34" charset="0"/>
                <a:cs typeface="Constantia"/>
              </a:rPr>
              <a:t>Vara registration is $69/call sign or $50/call sign for groups of 10 or more</a:t>
            </a:r>
          </a:p>
          <a:p>
            <a:pPr marL="287020" indent="-274320">
              <a:spcBef>
                <a:spcPts val="305"/>
              </a:spcBef>
              <a:buClr>
                <a:srgbClr val="D2DA79"/>
              </a:buClr>
              <a:buSzPct val="94230"/>
              <a:buFont typeface="Wingdings" pitchFamily="2" charset="2"/>
              <a:buChar char="§"/>
              <a:tabLst>
                <a:tab pos="287020" algn="l"/>
              </a:tabLst>
            </a:pPr>
            <a:endParaRPr lang="en-US" sz="2600" spc="-10" dirty="0">
              <a:solidFill>
                <a:srgbClr val="FFFFFF"/>
              </a:solidFill>
              <a:latin typeface="Calibri" pitchFamily="34" charset="0"/>
              <a:cs typeface="Constantia"/>
            </a:endParaRPr>
          </a:p>
          <a:p>
            <a:pPr marL="12700">
              <a:spcBef>
                <a:spcPts val="305"/>
              </a:spcBef>
              <a:buClr>
                <a:srgbClr val="D2DA79"/>
              </a:buClr>
              <a:buSzPct val="94230"/>
              <a:tabLst>
                <a:tab pos="287020" algn="l"/>
              </a:tabLst>
            </a:pPr>
            <a:endParaRPr sz="2600" dirty="0">
              <a:latin typeface="Calibri" pitchFamily="34" charset="0"/>
              <a:cs typeface="Constantia"/>
            </a:endParaRPr>
          </a:p>
        </p:txBody>
      </p:sp>
      <p:sp>
        <p:nvSpPr>
          <p:cNvPr id="4" name="TextBox 3">
            <a:extLst>
              <a:ext uri="{FF2B5EF4-FFF2-40B4-BE49-F238E27FC236}">
                <a16:creationId xmlns:a16="http://schemas.microsoft.com/office/drawing/2014/main" id="{767C0909-5EB8-47BC-A096-057019C48C1C}"/>
              </a:ext>
            </a:extLst>
          </p:cNvPr>
          <p:cNvSpPr txBox="1"/>
          <p:nvPr/>
        </p:nvSpPr>
        <p:spPr>
          <a:xfrm>
            <a:off x="1968500" y="1752601"/>
            <a:ext cx="2995564" cy="461665"/>
          </a:xfrm>
          <a:prstGeom prst="rect">
            <a:avLst/>
          </a:prstGeom>
          <a:noFill/>
        </p:spPr>
        <p:txBody>
          <a:bodyPr wrap="none" rtlCol="0">
            <a:spAutoFit/>
          </a:bodyPr>
          <a:lstStyle/>
          <a:p>
            <a:r>
              <a:rPr lang="en-US" sz="2400" spc="-15" dirty="0">
                <a:latin typeface="Calibri" panose="020F0502020204030204" pitchFamily="34" charset="0"/>
              </a:rPr>
              <a:t>V/UHF Packet/</a:t>
            </a:r>
            <a:r>
              <a:rPr lang="en-US" sz="2400" dirty="0" err="1">
                <a:latin typeface="Calibri" panose="020F0502020204030204" pitchFamily="34" charset="0"/>
              </a:rPr>
              <a:t>Vara</a:t>
            </a:r>
            <a:r>
              <a:rPr lang="en-US" sz="2400" dirty="0">
                <a:latin typeface="Calibri" panose="020F0502020204030204" pitchFamily="34" charset="0"/>
              </a:rPr>
              <a:t> FM</a:t>
            </a:r>
          </a:p>
        </p:txBody>
      </p:sp>
    </p:spTree>
    <p:extLst>
      <p:ext uri="{BB962C8B-B14F-4D97-AF65-F5344CB8AC3E}">
        <p14:creationId xmlns:p14="http://schemas.microsoft.com/office/powerpoint/2010/main" val="97829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5700" y="66639"/>
            <a:ext cx="6377940" cy="1312153"/>
          </a:xfrm>
          <a:prstGeom prst="rect">
            <a:avLst/>
          </a:prstGeom>
        </p:spPr>
        <p:txBody>
          <a:bodyPr vert="horz" wrap="square" lIns="0" tIns="80263" rIns="0" bIns="0" rtlCol="0" anchor="ctr">
            <a:spAutoFit/>
          </a:bodyPr>
          <a:lstStyle/>
          <a:p>
            <a:pPr marL="12700">
              <a:lnSpc>
                <a:spcPct val="100000"/>
              </a:lnSpc>
            </a:pPr>
            <a:r>
              <a:rPr lang="en-US" spc="-10" dirty="0"/>
              <a:t>hardware</a:t>
            </a:r>
            <a:r>
              <a:rPr spc="-55" dirty="0"/>
              <a:t> </a:t>
            </a:r>
            <a:r>
              <a:rPr spc="-5" dirty="0"/>
              <a:t>Connection</a:t>
            </a:r>
            <a:r>
              <a:rPr lang="en-US" spc="-5" dirty="0"/>
              <a:t>s</a:t>
            </a:r>
            <a:endParaRPr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pic>
        <p:nvPicPr>
          <p:cNvPr id="4" name="Picture 3">
            <a:extLst>
              <a:ext uri="{FF2B5EF4-FFF2-40B4-BE49-F238E27FC236}">
                <a16:creationId xmlns:a16="http://schemas.microsoft.com/office/drawing/2014/main" id="{73E1BF5E-A15B-4552-B2C1-583A1869D64C}"/>
              </a:ext>
            </a:extLst>
          </p:cNvPr>
          <p:cNvPicPr>
            <a:picLocks noChangeAspect="1"/>
          </p:cNvPicPr>
          <p:nvPr/>
        </p:nvPicPr>
        <p:blipFill>
          <a:blip r:embed="rId2"/>
          <a:stretch>
            <a:fillRect/>
          </a:stretch>
        </p:blipFill>
        <p:spPr>
          <a:xfrm>
            <a:off x="1828801" y="1665625"/>
            <a:ext cx="3667125" cy="1800225"/>
          </a:xfrm>
          <a:prstGeom prst="rect">
            <a:avLst/>
          </a:prstGeom>
          <a:effectLst>
            <a:outerShdw blurRad="50800" dist="38100" dir="2700000" algn="tl" rotWithShape="0">
              <a:schemeClr val="tx2">
                <a:alpha val="40000"/>
              </a:schemeClr>
            </a:outerShdw>
          </a:effectLst>
        </p:spPr>
      </p:pic>
      <p:pic>
        <p:nvPicPr>
          <p:cNvPr id="5" name="Picture 4">
            <a:extLst>
              <a:ext uri="{FF2B5EF4-FFF2-40B4-BE49-F238E27FC236}">
                <a16:creationId xmlns:a16="http://schemas.microsoft.com/office/drawing/2014/main" id="{09ADE924-4BAB-42D5-91B2-D762D0ABDB6C}"/>
              </a:ext>
            </a:extLst>
          </p:cNvPr>
          <p:cNvPicPr>
            <a:picLocks noChangeAspect="1"/>
          </p:cNvPicPr>
          <p:nvPr/>
        </p:nvPicPr>
        <p:blipFill>
          <a:blip r:embed="rId3"/>
          <a:stretch>
            <a:fillRect/>
          </a:stretch>
        </p:blipFill>
        <p:spPr>
          <a:xfrm>
            <a:off x="1828800" y="3990609"/>
            <a:ext cx="5867400" cy="2077183"/>
          </a:xfrm>
          <a:prstGeom prst="rect">
            <a:avLst/>
          </a:prstGeom>
        </p:spPr>
      </p:pic>
      <p:sp>
        <p:nvSpPr>
          <p:cNvPr id="6" name="TextBox 5">
            <a:extLst>
              <a:ext uri="{FF2B5EF4-FFF2-40B4-BE49-F238E27FC236}">
                <a16:creationId xmlns:a16="http://schemas.microsoft.com/office/drawing/2014/main" id="{9768EF19-9E7F-486B-B701-8BC76C7A890A}"/>
              </a:ext>
            </a:extLst>
          </p:cNvPr>
          <p:cNvSpPr txBox="1"/>
          <p:nvPr/>
        </p:nvSpPr>
        <p:spPr>
          <a:xfrm>
            <a:off x="5715000" y="1676400"/>
            <a:ext cx="4800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Data Jack, poor name, but standard</a:t>
            </a:r>
          </a:p>
          <a:p>
            <a:pPr marL="285750" indent="-285750">
              <a:buFont typeface="Arial" panose="020B0604020202020204" pitchFamily="34" charset="0"/>
              <a:buChar char="•"/>
            </a:pPr>
            <a:r>
              <a:rPr lang="en-US" dirty="0"/>
              <a:t>ACC jack varies by manufacturer</a:t>
            </a:r>
          </a:p>
          <a:p>
            <a:pPr marL="285750" indent="-285750">
              <a:buFont typeface="Arial" panose="020B0604020202020204" pitchFamily="34" charset="0"/>
              <a:buChar char="•"/>
            </a:pPr>
            <a:r>
              <a:rPr lang="en-US" dirty="0"/>
              <a:t>1200/9600bps doesn’t really mean that</a:t>
            </a:r>
          </a:p>
          <a:p>
            <a:pPr marL="285750" indent="-285750">
              <a:buFont typeface="Arial" panose="020B0604020202020204" pitchFamily="34" charset="0"/>
              <a:buChar char="•"/>
            </a:pPr>
            <a:r>
              <a:rPr lang="en-US" dirty="0"/>
              <a:t>CI-V, Cat varies by manufacturer</a:t>
            </a:r>
          </a:p>
          <a:p>
            <a:pPr marL="285750" indent="-285750">
              <a:buFont typeface="Arial" panose="020B0604020202020204" pitchFamily="34" charset="0"/>
              <a:buChar char="•"/>
            </a:pPr>
            <a:r>
              <a:rPr lang="en-US" dirty="0"/>
              <a:t>Switching between 1200 and 9600 operation also requires menu changes</a:t>
            </a:r>
          </a:p>
        </p:txBody>
      </p:sp>
      <p:pic>
        <p:nvPicPr>
          <p:cNvPr id="7" name="Picture 6">
            <a:extLst>
              <a:ext uri="{FF2B5EF4-FFF2-40B4-BE49-F238E27FC236}">
                <a16:creationId xmlns:a16="http://schemas.microsoft.com/office/drawing/2014/main" id="{B65782A8-47B5-44B5-BB3F-F69DB3D46B0A}"/>
              </a:ext>
            </a:extLst>
          </p:cNvPr>
          <p:cNvPicPr>
            <a:picLocks noChangeAspect="1"/>
          </p:cNvPicPr>
          <p:nvPr/>
        </p:nvPicPr>
        <p:blipFill>
          <a:blip r:embed="rId4"/>
          <a:stretch>
            <a:fillRect/>
          </a:stretch>
        </p:blipFill>
        <p:spPr>
          <a:xfrm>
            <a:off x="7924801" y="4264353"/>
            <a:ext cx="2371725" cy="15296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5700" y="66639"/>
            <a:ext cx="6377940" cy="1312153"/>
          </a:xfrm>
          <a:prstGeom prst="rect">
            <a:avLst/>
          </a:prstGeom>
        </p:spPr>
        <p:txBody>
          <a:bodyPr vert="horz" wrap="square" lIns="0" tIns="80263" rIns="0" bIns="0" rtlCol="0" anchor="ctr">
            <a:spAutoFit/>
          </a:bodyPr>
          <a:lstStyle/>
          <a:p>
            <a:pPr marL="12700">
              <a:lnSpc>
                <a:spcPct val="100000"/>
              </a:lnSpc>
            </a:pPr>
            <a:r>
              <a:rPr lang="en-US" spc="-10" dirty="0"/>
              <a:t>hardware</a:t>
            </a:r>
            <a:r>
              <a:rPr spc="-55" dirty="0"/>
              <a:t> </a:t>
            </a:r>
            <a:r>
              <a:rPr spc="-5" dirty="0"/>
              <a:t>Connection</a:t>
            </a:r>
            <a:r>
              <a:rPr lang="en-US" spc="-5" dirty="0"/>
              <a:t>s</a:t>
            </a:r>
            <a:endParaRPr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6" name="TextBox 5">
            <a:extLst>
              <a:ext uri="{FF2B5EF4-FFF2-40B4-BE49-F238E27FC236}">
                <a16:creationId xmlns:a16="http://schemas.microsoft.com/office/drawing/2014/main" id="{9768EF19-9E7F-486B-B701-8BC76C7A890A}"/>
              </a:ext>
            </a:extLst>
          </p:cNvPr>
          <p:cNvSpPr txBox="1"/>
          <p:nvPr/>
        </p:nvSpPr>
        <p:spPr>
          <a:xfrm>
            <a:off x="3200401" y="1524001"/>
            <a:ext cx="5791199" cy="4524315"/>
          </a:xfrm>
          <a:prstGeom prst="rect">
            <a:avLst/>
          </a:prstGeom>
          <a:noFill/>
        </p:spPr>
        <p:txBody>
          <a:bodyPr wrap="square" rtlCol="0">
            <a:spAutoFit/>
          </a:bodyPr>
          <a:lstStyle/>
          <a:p>
            <a:r>
              <a:rPr lang="en-US" dirty="0"/>
              <a:t>Data Jack (6-Pin DIN connector) explained:</a:t>
            </a:r>
          </a:p>
          <a:p>
            <a:endParaRPr lang="en-US" dirty="0"/>
          </a:p>
          <a:p>
            <a:pPr marL="285750" indent="-285750">
              <a:buFont typeface="Arial" panose="020B0604020202020204" pitchFamily="34" charset="0"/>
              <a:buChar char="•"/>
            </a:pPr>
            <a:r>
              <a:rPr lang="en-US" dirty="0"/>
              <a:t>Used for analog signals, not really digital signals</a:t>
            </a:r>
          </a:p>
          <a:p>
            <a:pPr marL="285750" indent="-285750">
              <a:buFont typeface="Arial" panose="020B0604020202020204" pitchFamily="34" charset="0"/>
              <a:buChar char="•"/>
            </a:pPr>
            <a:r>
              <a:rPr lang="en-US" dirty="0"/>
              <a:t>Not really related to 1200 or 9600 bps data rate</a:t>
            </a:r>
          </a:p>
          <a:p>
            <a:pPr marL="285750" indent="-285750">
              <a:buFont typeface="Arial" panose="020B0604020202020204" pitchFamily="34" charset="0"/>
              <a:buChar char="•"/>
            </a:pPr>
            <a:r>
              <a:rPr lang="en-US" dirty="0"/>
              <a:t>“1200” connections go through the regular “voice” path in the radio, including pre/de-emphasis. Audio frequency bandwidth is typically filtered to about 3kHz (voice frequencies).</a:t>
            </a:r>
          </a:p>
          <a:p>
            <a:pPr marL="285750" indent="-285750">
              <a:buFont typeface="Arial" panose="020B0604020202020204" pitchFamily="34" charset="0"/>
              <a:buChar char="•"/>
            </a:pPr>
            <a:r>
              <a:rPr lang="en-US" dirty="0"/>
              <a:t>“9600” connections go direct to the modulator and discriminator. Greater audio bandwidth is possible, maybe up to 6kHz.</a:t>
            </a:r>
          </a:p>
          <a:p>
            <a:pPr marL="285750" indent="-285750">
              <a:buFont typeface="Arial" panose="020B0604020202020204" pitchFamily="34" charset="0"/>
              <a:buChar char="•"/>
            </a:pPr>
            <a:r>
              <a:rPr lang="en-US" dirty="0"/>
              <a:t>Pin assignments are standardized; however, impedance and voltage levels are not! Some manufacturers do not even document what is expected at this jack.</a:t>
            </a:r>
          </a:p>
        </p:txBody>
      </p:sp>
    </p:spTree>
    <p:extLst>
      <p:ext uri="{BB962C8B-B14F-4D97-AF65-F5344CB8AC3E}">
        <p14:creationId xmlns:p14="http://schemas.microsoft.com/office/powerpoint/2010/main" val="396368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5700" y="66639"/>
            <a:ext cx="6377940" cy="1312153"/>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spc="-5" dirty="0"/>
              <a:t>Connection</a:t>
            </a:r>
            <a:r>
              <a:rPr lang="en-US" spc="-5" dirty="0"/>
              <a:t>s</a:t>
            </a:r>
            <a:endParaRPr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848600" y="2732544"/>
            <a:ext cx="2514600" cy="2893100"/>
          </a:xfrm>
          <a:prstGeom prst="rect">
            <a:avLst/>
          </a:prstGeom>
          <a:noFill/>
        </p:spPr>
        <p:txBody>
          <a:bodyPr wrap="square" rtlCol="0">
            <a:spAutoFit/>
          </a:bodyPr>
          <a:lstStyle/>
          <a:p>
            <a:r>
              <a:rPr lang="en-US" sz="1400" dirty="0"/>
              <a:t>Modem programs communicate using the OS network stack via TCP ports.</a:t>
            </a:r>
          </a:p>
          <a:p>
            <a:endParaRPr lang="en-US" sz="1400" dirty="0"/>
          </a:p>
          <a:p>
            <a:r>
              <a:rPr lang="en-US" sz="1400" dirty="0"/>
              <a:t>Communication stays within the system and does not go out on the LAN or the Internet. </a:t>
            </a:r>
          </a:p>
          <a:p>
            <a:endParaRPr lang="en-US" sz="1400" dirty="0"/>
          </a:p>
          <a:p>
            <a:r>
              <a:rPr lang="en-US" sz="1400" dirty="0"/>
              <a:t>Port numbers must match and must not conflict with other programs.</a:t>
            </a:r>
          </a:p>
        </p:txBody>
      </p:sp>
      <p:pic>
        <p:nvPicPr>
          <p:cNvPr id="6" name="Picture 5">
            <a:extLst>
              <a:ext uri="{FF2B5EF4-FFF2-40B4-BE49-F238E27FC236}">
                <a16:creationId xmlns:a16="http://schemas.microsoft.com/office/drawing/2014/main" id="{29B677E9-8D52-430A-ABF4-8D1BC2A0D02B}"/>
              </a:ext>
            </a:extLst>
          </p:cNvPr>
          <p:cNvPicPr>
            <a:picLocks noChangeAspect="1"/>
          </p:cNvPicPr>
          <p:nvPr/>
        </p:nvPicPr>
        <p:blipFill>
          <a:blip r:embed="rId2"/>
          <a:stretch>
            <a:fillRect/>
          </a:stretch>
        </p:blipFill>
        <p:spPr>
          <a:xfrm>
            <a:off x="1981201" y="1676400"/>
            <a:ext cx="5620127" cy="4572000"/>
          </a:xfrm>
          <a:prstGeom prst="rect">
            <a:avLst/>
          </a:prstGeom>
        </p:spPr>
      </p:pic>
      <p:sp>
        <p:nvSpPr>
          <p:cNvPr id="4" name="TextBox 3">
            <a:extLst>
              <a:ext uri="{FF2B5EF4-FFF2-40B4-BE49-F238E27FC236}">
                <a16:creationId xmlns:a16="http://schemas.microsoft.com/office/drawing/2014/main" id="{2C31ACF8-9F8D-4540-879F-5C3FB73BEEEE}"/>
              </a:ext>
            </a:extLst>
          </p:cNvPr>
          <p:cNvSpPr txBox="1"/>
          <p:nvPr/>
        </p:nvSpPr>
        <p:spPr>
          <a:xfrm>
            <a:off x="2057400" y="2905780"/>
            <a:ext cx="1079142" cy="523220"/>
          </a:xfrm>
          <a:prstGeom prst="rect">
            <a:avLst/>
          </a:prstGeom>
          <a:noFill/>
        </p:spPr>
        <p:txBody>
          <a:bodyPr wrap="none" rtlCol="0">
            <a:spAutoFit/>
          </a:bodyPr>
          <a:lstStyle/>
          <a:p>
            <a:r>
              <a:rPr lang="en-US" sz="1400" dirty="0">
                <a:solidFill>
                  <a:schemeClr val="bg1"/>
                </a:solidFill>
              </a:rPr>
              <a:t>Local Host</a:t>
            </a:r>
          </a:p>
          <a:p>
            <a:r>
              <a:rPr lang="en-US" sz="1400" dirty="0">
                <a:solidFill>
                  <a:schemeClr val="bg1"/>
                </a:solidFill>
              </a:rPr>
              <a:t>127.0.0.1</a:t>
            </a:r>
          </a:p>
        </p:txBody>
      </p:sp>
    </p:spTree>
    <p:extLst>
      <p:ext uri="{BB962C8B-B14F-4D97-AF65-F5344CB8AC3E}">
        <p14:creationId xmlns:p14="http://schemas.microsoft.com/office/powerpoint/2010/main" val="302364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a:t>
            </a:r>
            <a:endParaRPr sz="2800" dirty="0"/>
          </a:p>
        </p:txBody>
      </p:sp>
      <p:sp>
        <p:nvSpPr>
          <p:cNvPr id="4" name="object 3"/>
          <p:cNvSpPr txBox="1"/>
          <p:nvPr/>
        </p:nvSpPr>
        <p:spPr>
          <a:xfrm>
            <a:off x="2059940" y="1854328"/>
            <a:ext cx="8054340" cy="3508653"/>
          </a:xfrm>
          <a:prstGeom prst="rect">
            <a:avLst/>
          </a:prstGeom>
        </p:spPr>
        <p:txBody>
          <a:bodyPr vert="horz" wrap="square" lIns="0" tIns="0" rIns="0" bIns="0" rtlCol="0">
            <a:spAutoFit/>
          </a:bodyPr>
          <a:lstStyle/>
          <a:p>
            <a:pPr marL="12700">
              <a:buClr>
                <a:srgbClr val="D2DA79"/>
              </a:buClr>
              <a:buSzPct val="94230"/>
              <a:tabLst>
                <a:tab pos="287020" algn="l"/>
              </a:tabLst>
            </a:pPr>
            <a:r>
              <a:rPr lang="en-US" sz="2600" spc="-10" dirty="0">
                <a:solidFill>
                  <a:srgbClr val="FFFFFF"/>
                </a:solidFill>
                <a:latin typeface="Calibri" pitchFamily="34" charset="0"/>
                <a:cs typeface="Constantia"/>
              </a:rPr>
              <a:t>Using UZ7HO </a:t>
            </a:r>
            <a:r>
              <a:rPr lang="en-US" sz="2600" spc="-10" dirty="0" err="1">
                <a:solidFill>
                  <a:srgbClr val="FFFFFF"/>
                </a:solidFill>
                <a:latin typeface="Calibri" pitchFamily="34" charset="0"/>
                <a:cs typeface="Constantia"/>
              </a:rPr>
              <a:t>Soundmodem</a:t>
            </a:r>
            <a:endParaRPr lang="en-US" sz="2600" spc="-10" dirty="0">
              <a:solidFill>
                <a:srgbClr val="FFFFFF"/>
              </a:solidFill>
              <a:latin typeface="Calibri" pitchFamily="34" charset="0"/>
              <a:cs typeface="Constantia"/>
            </a:endParaRPr>
          </a:p>
          <a:p>
            <a:pPr marL="287020" indent="-274320">
              <a:buClr>
                <a:srgbClr val="D2DA79"/>
              </a:buClr>
              <a:buSzPct val="94230"/>
              <a:buFont typeface="Wingdings" pitchFamily="2" charset="2"/>
              <a:buChar char="§"/>
              <a:tabLst>
                <a:tab pos="287020" algn="l"/>
              </a:tabLst>
            </a:pPr>
            <a:r>
              <a:rPr sz="2600" spc="-10" dirty="0">
                <a:solidFill>
                  <a:srgbClr val="FFFFFF"/>
                </a:solidFill>
                <a:latin typeface="Calibri" pitchFamily="34" charset="0"/>
                <a:cs typeface="Constantia"/>
              </a:rPr>
              <a:t>Download </a:t>
            </a:r>
            <a:r>
              <a:rPr sz="2600" dirty="0">
                <a:solidFill>
                  <a:srgbClr val="FFFFFF"/>
                </a:solidFill>
                <a:latin typeface="Calibri" pitchFamily="34" charset="0"/>
                <a:cs typeface="Constantia"/>
              </a:rPr>
              <a:t>zip</a:t>
            </a:r>
            <a:r>
              <a:rPr sz="2600" spc="-200" dirty="0">
                <a:solidFill>
                  <a:srgbClr val="FFFFFF"/>
                </a:solidFill>
                <a:latin typeface="Calibri" pitchFamily="34" charset="0"/>
                <a:cs typeface="Constantia"/>
              </a:rPr>
              <a:t> </a:t>
            </a:r>
            <a:r>
              <a:rPr sz="2600" spc="5" dirty="0">
                <a:solidFill>
                  <a:srgbClr val="FFFFFF"/>
                </a:solidFill>
                <a:latin typeface="Calibri" pitchFamily="34" charset="0"/>
                <a:cs typeface="Constantia"/>
              </a:rPr>
              <a:t>file</a:t>
            </a:r>
            <a:r>
              <a:rPr lang="en-US" sz="2600" spc="5" dirty="0">
                <a:solidFill>
                  <a:srgbClr val="FFFFFF"/>
                </a:solidFill>
                <a:latin typeface="Calibri" pitchFamily="34" charset="0"/>
                <a:cs typeface="Constantia"/>
              </a:rPr>
              <a:t> (UZ7HO)</a:t>
            </a:r>
            <a:r>
              <a:rPr sz="2600" spc="5" dirty="0">
                <a:solidFill>
                  <a:srgbClr val="FFFFFF"/>
                </a:solidFill>
                <a:latin typeface="Calibri" pitchFamily="34" charset="0"/>
                <a:cs typeface="Constantia"/>
              </a:rPr>
              <a:t>:</a:t>
            </a:r>
            <a:endParaRPr sz="2600" dirty="0">
              <a:latin typeface="Calibri" pitchFamily="34" charset="0"/>
              <a:cs typeface="Constantia"/>
            </a:endParaRPr>
          </a:p>
          <a:p>
            <a:pPr marL="286385">
              <a:spcBef>
                <a:spcPts val="5"/>
              </a:spcBef>
              <a:buFont typeface="Wingdings" pitchFamily="2" charset="2"/>
              <a:buChar char="§"/>
            </a:pPr>
            <a:r>
              <a:rPr lang="en-US" sz="2400" u="heavy" spc="-10" dirty="0">
                <a:solidFill>
                  <a:srgbClr val="FFFFFF"/>
                </a:solidFill>
                <a:latin typeface="Calibri" pitchFamily="34" charset="0"/>
                <a:cs typeface="Constantia"/>
              </a:rPr>
              <a:t>http://uz7.ho.ua/packetradio.htm </a:t>
            </a:r>
          </a:p>
          <a:p>
            <a:pPr marL="286385">
              <a:spcBef>
                <a:spcPts val="5"/>
              </a:spcBef>
              <a:buFont typeface="Wingdings" pitchFamily="2" charset="2"/>
              <a:buChar char="§"/>
            </a:pPr>
            <a:r>
              <a:rPr lang="en-US" sz="2400" spc="-10" dirty="0">
                <a:solidFill>
                  <a:srgbClr val="FFFFFF"/>
                </a:solidFill>
                <a:latin typeface="Calibri" pitchFamily="34" charset="0"/>
                <a:cs typeface="Constantia"/>
              </a:rPr>
              <a:t>Look for “</a:t>
            </a:r>
            <a:r>
              <a:rPr lang="en-US" sz="2400" spc="-10" dirty="0" err="1">
                <a:solidFill>
                  <a:srgbClr val="FFFFFF"/>
                </a:solidFill>
                <a:latin typeface="Calibri" pitchFamily="34" charset="0"/>
                <a:cs typeface="Constantia"/>
              </a:rPr>
              <a:t>Soundmodem</a:t>
            </a:r>
            <a:r>
              <a:rPr lang="en-US" sz="2400" spc="-10" dirty="0">
                <a:solidFill>
                  <a:srgbClr val="FFFFFF"/>
                </a:solidFill>
                <a:latin typeface="Calibri" pitchFamily="34" charset="0"/>
                <a:cs typeface="Constantia"/>
              </a:rPr>
              <a:t>” or “</a:t>
            </a:r>
            <a:r>
              <a:rPr lang="en-US" sz="2400" spc="-10" dirty="0" err="1">
                <a:solidFill>
                  <a:srgbClr val="FFFFFF"/>
                </a:solidFill>
                <a:latin typeface="Calibri" pitchFamily="34" charset="0"/>
                <a:cs typeface="Constantia"/>
              </a:rPr>
              <a:t>hs_soundmodem</a:t>
            </a:r>
            <a:r>
              <a:rPr lang="en-US" sz="2400" spc="-10" dirty="0">
                <a:solidFill>
                  <a:srgbClr val="FFFFFF"/>
                </a:solidFill>
                <a:latin typeface="Calibri" pitchFamily="34" charset="0"/>
                <a:cs typeface="Constantia"/>
              </a:rPr>
              <a:t>” (for 9600)</a:t>
            </a:r>
          </a:p>
          <a:p>
            <a:pPr marL="286385">
              <a:spcBef>
                <a:spcPts val="5"/>
              </a:spcBef>
              <a:buFont typeface="Wingdings" pitchFamily="2" charset="2"/>
              <a:buChar char="§"/>
            </a:pPr>
            <a:r>
              <a:rPr lang="en-US" sz="2400" spc="-10" dirty="0">
                <a:solidFill>
                  <a:srgbClr val="FFFFFF"/>
                </a:solidFill>
                <a:latin typeface="Calibri" pitchFamily="34" charset="0"/>
                <a:cs typeface="Constantia"/>
              </a:rPr>
              <a:t>Also download the ptt-dll.zip file</a:t>
            </a:r>
          </a:p>
          <a:p>
            <a:pPr marL="286385">
              <a:spcBef>
                <a:spcPts val="5"/>
              </a:spcBef>
              <a:buFont typeface="Wingdings" pitchFamily="2" charset="2"/>
              <a:buChar char="§"/>
            </a:pPr>
            <a:r>
              <a:rPr lang="en-US" sz="2600" spc="-10" dirty="0">
                <a:solidFill>
                  <a:srgbClr val="FFFFFF"/>
                </a:solidFill>
                <a:latin typeface="Calibri" pitchFamily="34" charset="0"/>
                <a:cs typeface="Constantia"/>
              </a:rPr>
              <a:t>Unzip to the folder of your choice</a:t>
            </a:r>
          </a:p>
          <a:p>
            <a:pPr marL="286385">
              <a:spcBef>
                <a:spcPts val="5"/>
              </a:spcBef>
              <a:buFont typeface="Wingdings" pitchFamily="2" charset="2"/>
              <a:buChar char="§"/>
            </a:pPr>
            <a:r>
              <a:rPr lang="en-US" sz="2600" spc="-10" dirty="0">
                <a:solidFill>
                  <a:srgbClr val="FFFFFF"/>
                </a:solidFill>
                <a:latin typeface="Calibri" pitchFamily="34" charset="0"/>
                <a:cs typeface="Constantia"/>
              </a:rPr>
              <a:t>Run </a:t>
            </a:r>
            <a:r>
              <a:rPr lang="en-US" sz="2600" spc="-10" dirty="0" err="1">
                <a:solidFill>
                  <a:srgbClr val="FFFFFF"/>
                </a:solidFill>
                <a:latin typeface="Calibri" pitchFamily="34" charset="0"/>
                <a:cs typeface="Constantia"/>
              </a:rPr>
              <a:t>Soundmodem</a:t>
            </a:r>
            <a:endParaRPr lang="en-US" sz="2600" spc="-10" dirty="0">
              <a:solidFill>
                <a:srgbClr val="FFFFFF"/>
              </a:solidFill>
              <a:latin typeface="Calibri" pitchFamily="34" charset="0"/>
              <a:cs typeface="Constantia"/>
            </a:endParaRPr>
          </a:p>
          <a:p>
            <a:pPr marL="286385">
              <a:spcBef>
                <a:spcPts val="5"/>
              </a:spcBef>
              <a:buFont typeface="Wingdings" pitchFamily="2" charset="2"/>
              <a:buChar char="§"/>
            </a:pPr>
            <a:r>
              <a:rPr lang="en-US" sz="2600" spc="-10" dirty="0">
                <a:solidFill>
                  <a:srgbClr val="FFFFFF"/>
                </a:solidFill>
                <a:latin typeface="Calibri" pitchFamily="34" charset="0"/>
                <a:cs typeface="Constantia"/>
              </a:rPr>
              <a:t>Allow the firewall exception</a:t>
            </a:r>
            <a:endParaRPr lang="en-US" sz="2600" spc="-5" dirty="0">
              <a:solidFill>
                <a:srgbClr val="FFFFFF"/>
              </a:solidFill>
              <a:latin typeface="Calibri" pitchFamily="34" charset="0"/>
              <a:cs typeface="Constantia"/>
            </a:endParaRPr>
          </a:p>
          <a:p>
            <a:pPr marL="286385">
              <a:spcBef>
                <a:spcPts val="5"/>
              </a:spcBef>
              <a:buFont typeface="Wingdings" pitchFamily="2" charset="2"/>
              <a:buChar char="§"/>
            </a:pPr>
            <a:r>
              <a:rPr lang="en-US" sz="2600" spc="-5" dirty="0">
                <a:solidFill>
                  <a:srgbClr val="FFFFFF"/>
                </a:solidFill>
                <a:latin typeface="Calibri" pitchFamily="34" charset="0"/>
                <a:cs typeface="Constantia"/>
              </a:rPr>
              <a:t>Configuration settings from the drop-down menus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a:t>
            </a:r>
            <a:endParaRPr sz="2800" dirty="0"/>
          </a:p>
        </p:txBody>
      </p:sp>
      <p:sp>
        <p:nvSpPr>
          <p:cNvPr id="4" name="object 3"/>
          <p:cNvSpPr txBox="1"/>
          <p:nvPr/>
        </p:nvSpPr>
        <p:spPr>
          <a:xfrm>
            <a:off x="2059940" y="1854327"/>
            <a:ext cx="8054340" cy="3970318"/>
          </a:xfrm>
          <a:prstGeom prst="rect">
            <a:avLst/>
          </a:prstGeom>
        </p:spPr>
        <p:txBody>
          <a:bodyPr vert="horz" wrap="square" lIns="0" tIns="0" rIns="0" bIns="0" rtlCol="0">
            <a:spAutoFit/>
          </a:bodyPr>
          <a:lstStyle/>
          <a:p>
            <a:pPr marL="12700">
              <a:buClr>
                <a:srgbClr val="D2DA79"/>
              </a:buClr>
              <a:buSzPct val="94230"/>
              <a:tabLst>
                <a:tab pos="287020" algn="l"/>
              </a:tabLst>
            </a:pPr>
            <a:r>
              <a:rPr lang="en-US" sz="2600" spc="-10" dirty="0">
                <a:solidFill>
                  <a:srgbClr val="FFFFFF"/>
                </a:solidFill>
                <a:latin typeface="Calibri" pitchFamily="34" charset="0"/>
                <a:cs typeface="Constantia"/>
              </a:rPr>
              <a:t>Using </a:t>
            </a:r>
            <a:r>
              <a:rPr lang="en-US" sz="2600" spc="-10" dirty="0" err="1">
                <a:solidFill>
                  <a:srgbClr val="FFFFFF"/>
                </a:solidFill>
                <a:latin typeface="Calibri" pitchFamily="34" charset="0"/>
                <a:cs typeface="Constantia"/>
              </a:rPr>
              <a:t>Direwolf</a:t>
            </a:r>
            <a:endParaRPr lang="en-US" sz="2600" spc="-10" dirty="0">
              <a:solidFill>
                <a:srgbClr val="FFFFFF"/>
              </a:solidFill>
              <a:latin typeface="Calibri" pitchFamily="34" charset="0"/>
              <a:cs typeface="Constantia"/>
            </a:endParaRPr>
          </a:p>
          <a:p>
            <a:pPr marL="287020" indent="-274320">
              <a:buClr>
                <a:srgbClr val="D2DA79"/>
              </a:buClr>
              <a:buSzPct val="94230"/>
              <a:buFont typeface="Wingdings" pitchFamily="2" charset="2"/>
              <a:buChar char="§"/>
              <a:tabLst>
                <a:tab pos="287020" algn="l"/>
              </a:tabLst>
            </a:pPr>
            <a:r>
              <a:rPr lang="en-US" sz="2600" spc="-10" dirty="0">
                <a:solidFill>
                  <a:srgbClr val="FFFFFF"/>
                </a:solidFill>
                <a:latin typeface="Calibri" pitchFamily="34" charset="0"/>
                <a:cs typeface="Constantia"/>
              </a:rPr>
              <a:t>Download </a:t>
            </a:r>
            <a:r>
              <a:rPr lang="en-US" sz="2600" dirty="0">
                <a:solidFill>
                  <a:srgbClr val="FFFFFF"/>
                </a:solidFill>
                <a:latin typeface="Calibri" pitchFamily="34" charset="0"/>
                <a:cs typeface="Constantia"/>
              </a:rPr>
              <a:t>zip</a:t>
            </a:r>
            <a:r>
              <a:rPr lang="en-US" sz="2600" spc="-200" dirty="0">
                <a:solidFill>
                  <a:srgbClr val="FFFFFF"/>
                </a:solidFill>
                <a:latin typeface="Calibri" pitchFamily="34" charset="0"/>
                <a:cs typeface="Constantia"/>
              </a:rPr>
              <a:t> </a:t>
            </a:r>
            <a:r>
              <a:rPr lang="en-US" sz="2600" spc="5" dirty="0">
                <a:solidFill>
                  <a:srgbClr val="FFFFFF"/>
                </a:solidFill>
                <a:latin typeface="Calibri" pitchFamily="34" charset="0"/>
                <a:cs typeface="Constantia"/>
              </a:rPr>
              <a:t>file (</a:t>
            </a:r>
            <a:r>
              <a:rPr lang="en-US" sz="2600" spc="5" dirty="0" err="1">
                <a:solidFill>
                  <a:srgbClr val="FFFFFF"/>
                </a:solidFill>
                <a:latin typeface="Calibri" pitchFamily="34" charset="0"/>
                <a:cs typeface="Constantia"/>
              </a:rPr>
              <a:t>Direwolf</a:t>
            </a:r>
            <a:r>
              <a:rPr lang="en-US" sz="2600" spc="5" dirty="0">
                <a:solidFill>
                  <a:srgbClr val="FFFFFF"/>
                </a:solidFill>
                <a:latin typeface="Calibri" pitchFamily="34" charset="0"/>
                <a:cs typeface="Constantia"/>
              </a:rPr>
              <a:t>):</a:t>
            </a:r>
            <a:endParaRPr lang="en-US" sz="2600" dirty="0">
              <a:latin typeface="Calibri" pitchFamily="34" charset="0"/>
              <a:cs typeface="Constantia"/>
            </a:endParaRPr>
          </a:p>
          <a:p>
            <a:pPr marL="286385">
              <a:spcBef>
                <a:spcPts val="5"/>
              </a:spcBef>
              <a:buFont typeface="Wingdings" pitchFamily="2" charset="2"/>
              <a:buChar char="§"/>
            </a:pPr>
            <a:r>
              <a:rPr lang="en-US" sz="2400" u="heavy" spc="-10" dirty="0">
                <a:solidFill>
                  <a:srgbClr val="FFFFFF"/>
                </a:solidFill>
                <a:latin typeface="Calibri" pitchFamily="34" charset="0"/>
                <a:cs typeface="Constantia"/>
              </a:rPr>
              <a:t>https://github.com/wb2osz/direwolf/releases </a:t>
            </a:r>
          </a:p>
          <a:p>
            <a:pPr marL="286385">
              <a:spcBef>
                <a:spcPts val="5"/>
              </a:spcBef>
              <a:buFont typeface="Wingdings" pitchFamily="2" charset="2"/>
              <a:buChar char="§"/>
            </a:pPr>
            <a:r>
              <a:rPr lang="en-US" sz="2600" spc="-10" dirty="0">
                <a:solidFill>
                  <a:srgbClr val="FFFFFF"/>
                </a:solidFill>
                <a:latin typeface="Calibri" pitchFamily="34" charset="0"/>
                <a:cs typeface="Constantia"/>
              </a:rPr>
              <a:t>Extract</a:t>
            </a:r>
            <a:r>
              <a:rPr lang="en-US" sz="2600" spc="-100" dirty="0">
                <a:solidFill>
                  <a:srgbClr val="FFFFFF"/>
                </a:solidFill>
                <a:latin typeface="Calibri" pitchFamily="34" charset="0"/>
                <a:cs typeface="Constantia"/>
              </a:rPr>
              <a:t> </a:t>
            </a:r>
            <a:r>
              <a:rPr lang="en-US" sz="2600" dirty="0">
                <a:solidFill>
                  <a:srgbClr val="FFFFFF"/>
                </a:solidFill>
                <a:latin typeface="Calibri" pitchFamily="34" charset="0"/>
                <a:cs typeface="Constantia"/>
              </a:rPr>
              <a:t>the</a:t>
            </a:r>
            <a:r>
              <a:rPr lang="en-US" sz="2600" spc="-70" dirty="0">
                <a:solidFill>
                  <a:srgbClr val="FFFFFF"/>
                </a:solidFill>
                <a:latin typeface="Calibri" pitchFamily="34" charset="0"/>
                <a:cs typeface="Constantia"/>
              </a:rPr>
              <a:t> </a:t>
            </a:r>
            <a:r>
              <a:rPr lang="en-US" sz="2600" dirty="0">
                <a:solidFill>
                  <a:srgbClr val="FFFFFF"/>
                </a:solidFill>
                <a:latin typeface="Calibri" pitchFamily="34" charset="0"/>
                <a:cs typeface="Constantia"/>
              </a:rPr>
              <a:t>program</a:t>
            </a:r>
            <a:r>
              <a:rPr lang="en-US" sz="2600" spc="-125" dirty="0">
                <a:solidFill>
                  <a:srgbClr val="FFFFFF"/>
                </a:solidFill>
                <a:latin typeface="Calibri" pitchFamily="34" charset="0"/>
                <a:cs typeface="Constantia"/>
              </a:rPr>
              <a:t> files </a:t>
            </a:r>
            <a:r>
              <a:rPr lang="en-US" sz="2600" spc="-10" dirty="0">
                <a:solidFill>
                  <a:srgbClr val="FFFFFF"/>
                </a:solidFill>
                <a:latin typeface="Calibri" pitchFamily="34" charset="0"/>
                <a:cs typeface="Constantia"/>
              </a:rPr>
              <a:t>from</a:t>
            </a:r>
            <a:r>
              <a:rPr lang="en-US" sz="2600" spc="-85" dirty="0">
                <a:solidFill>
                  <a:srgbClr val="FFFFFF"/>
                </a:solidFill>
                <a:latin typeface="Calibri" pitchFamily="34" charset="0"/>
                <a:cs typeface="Constantia"/>
              </a:rPr>
              <a:t> </a:t>
            </a:r>
            <a:r>
              <a:rPr lang="en-US" sz="2600" dirty="0">
                <a:solidFill>
                  <a:srgbClr val="FFFFFF"/>
                </a:solidFill>
                <a:latin typeface="Calibri" pitchFamily="34" charset="0"/>
                <a:cs typeface="Constantia"/>
              </a:rPr>
              <a:t>the</a:t>
            </a:r>
            <a:r>
              <a:rPr lang="en-US" sz="2600" spc="-105" dirty="0">
                <a:solidFill>
                  <a:srgbClr val="FFFFFF"/>
                </a:solidFill>
                <a:latin typeface="Calibri" pitchFamily="34" charset="0"/>
                <a:cs typeface="Constantia"/>
              </a:rPr>
              <a:t> </a:t>
            </a:r>
            <a:r>
              <a:rPr lang="en-US" sz="2600" dirty="0">
                <a:solidFill>
                  <a:srgbClr val="FFFFFF"/>
                </a:solidFill>
                <a:latin typeface="Calibri" pitchFamily="34" charset="0"/>
                <a:cs typeface="Constantia"/>
              </a:rPr>
              <a:t>zip</a:t>
            </a:r>
            <a:r>
              <a:rPr lang="en-US" sz="2600" spc="-90" dirty="0">
                <a:solidFill>
                  <a:srgbClr val="FFFFFF"/>
                </a:solidFill>
                <a:latin typeface="Calibri" pitchFamily="34" charset="0"/>
                <a:cs typeface="Constantia"/>
              </a:rPr>
              <a:t> </a:t>
            </a:r>
            <a:r>
              <a:rPr lang="en-US" sz="2600" spc="10" dirty="0">
                <a:solidFill>
                  <a:srgbClr val="FFFFFF"/>
                </a:solidFill>
                <a:latin typeface="Calibri" pitchFamily="34" charset="0"/>
                <a:cs typeface="Constantia"/>
              </a:rPr>
              <a:t>file</a:t>
            </a:r>
            <a:r>
              <a:rPr lang="en-US" sz="2600" spc="-130" dirty="0">
                <a:solidFill>
                  <a:srgbClr val="FFFFFF"/>
                </a:solidFill>
                <a:latin typeface="Calibri" pitchFamily="34" charset="0"/>
                <a:cs typeface="Constantia"/>
              </a:rPr>
              <a:t> </a:t>
            </a:r>
            <a:r>
              <a:rPr lang="en-US" sz="2600" dirty="0">
                <a:solidFill>
                  <a:srgbClr val="FFFFFF"/>
                </a:solidFill>
                <a:latin typeface="Calibri" pitchFamily="34" charset="0"/>
                <a:cs typeface="Constantia"/>
              </a:rPr>
              <a:t>and</a:t>
            </a:r>
            <a:r>
              <a:rPr lang="en-US" sz="2600" spc="-50" dirty="0">
                <a:solidFill>
                  <a:srgbClr val="FFFFFF"/>
                </a:solidFill>
                <a:latin typeface="Calibri" pitchFamily="34" charset="0"/>
                <a:cs typeface="Constantia"/>
              </a:rPr>
              <a:t> </a:t>
            </a:r>
            <a:r>
              <a:rPr lang="en-US" sz="2600" spc="-5" dirty="0">
                <a:solidFill>
                  <a:srgbClr val="FFFFFF"/>
                </a:solidFill>
                <a:latin typeface="Calibri" pitchFamily="34" charset="0"/>
                <a:cs typeface="Constantia"/>
              </a:rPr>
              <a:t>run</a:t>
            </a:r>
            <a:r>
              <a:rPr lang="en-US" sz="2600" spc="-55" dirty="0">
                <a:solidFill>
                  <a:srgbClr val="FFFFFF"/>
                </a:solidFill>
                <a:latin typeface="Calibri" pitchFamily="34" charset="0"/>
                <a:cs typeface="Constantia"/>
              </a:rPr>
              <a:t> </a:t>
            </a:r>
            <a:r>
              <a:rPr lang="en-US" sz="2600" spc="-5" dirty="0">
                <a:solidFill>
                  <a:srgbClr val="FFFFFF"/>
                </a:solidFill>
                <a:latin typeface="Calibri" pitchFamily="34" charset="0"/>
                <a:cs typeface="Constantia"/>
              </a:rPr>
              <a:t>the app</a:t>
            </a:r>
          </a:p>
          <a:p>
            <a:pPr marL="286385">
              <a:spcBef>
                <a:spcPts val="5"/>
              </a:spcBef>
              <a:buFont typeface="Wingdings" pitchFamily="2" charset="2"/>
              <a:buChar char="§"/>
            </a:pPr>
            <a:r>
              <a:rPr lang="en-US" sz="2600" spc="-5" dirty="0">
                <a:solidFill>
                  <a:srgbClr val="FFFFFF"/>
                </a:solidFill>
                <a:latin typeface="Calibri" pitchFamily="34" charset="0"/>
                <a:cs typeface="Constantia"/>
              </a:rPr>
              <a:t>Edit the CONF file to configure</a:t>
            </a:r>
          </a:p>
          <a:p>
            <a:pPr marL="286385">
              <a:spcBef>
                <a:spcPts val="5"/>
              </a:spcBef>
              <a:buFont typeface="Wingdings" pitchFamily="2" charset="2"/>
              <a:buChar char="§"/>
            </a:pPr>
            <a:r>
              <a:rPr lang="en-US" sz="2600" spc="-5" dirty="0">
                <a:solidFill>
                  <a:srgbClr val="FFFFFF"/>
                </a:solidFill>
                <a:latin typeface="Calibri" pitchFamily="34" charset="0"/>
                <a:cs typeface="Constantia"/>
              </a:rPr>
              <a:t>Multi-platform capable, for Linux/OS-X, download the source and compile (git clone, etc.)</a:t>
            </a:r>
          </a:p>
          <a:p>
            <a:pPr marL="286385">
              <a:spcBef>
                <a:spcPts val="5"/>
              </a:spcBef>
              <a:buFont typeface="Wingdings" pitchFamily="2" charset="2"/>
              <a:buChar char="§"/>
            </a:pPr>
            <a:r>
              <a:rPr lang="en-US" sz="2600" spc="-5" dirty="0">
                <a:solidFill>
                  <a:srgbClr val="FFFFFF"/>
                </a:solidFill>
                <a:latin typeface="Calibri" pitchFamily="34" charset="0"/>
                <a:cs typeface="Constantia"/>
              </a:rPr>
              <a:t>Perhaps build your own </a:t>
            </a:r>
            <a:r>
              <a:rPr lang="en-US" sz="2600" spc="-5" dirty="0" err="1">
                <a:solidFill>
                  <a:srgbClr val="FFFFFF"/>
                </a:solidFill>
                <a:latin typeface="Calibri" pitchFamily="34" charset="0"/>
                <a:cs typeface="Constantia"/>
              </a:rPr>
              <a:t>RasPi</a:t>
            </a:r>
            <a:r>
              <a:rPr lang="en-US" sz="2600" spc="-5" dirty="0">
                <a:solidFill>
                  <a:srgbClr val="FFFFFF"/>
                </a:solidFill>
                <a:latin typeface="Calibri" pitchFamily="34" charset="0"/>
                <a:cs typeface="Constantia"/>
              </a:rPr>
              <a:t> based soundcard hardware device</a:t>
            </a:r>
            <a:endParaRPr lang="en-US" sz="2600" dirty="0">
              <a:latin typeface="Calibri" pitchFamily="34" charset="0"/>
              <a:cs typeface="Constantia"/>
            </a:endParaRPr>
          </a:p>
          <a:p>
            <a:pPr marL="286385">
              <a:spcBef>
                <a:spcPts val="5"/>
              </a:spcBef>
            </a:pPr>
            <a:endParaRPr sz="2600" dirty="0">
              <a:latin typeface="Calibri" pitchFamily="34" charset="0"/>
              <a:cs typeface="Constantia"/>
            </a:endParaRPr>
          </a:p>
        </p:txBody>
      </p:sp>
    </p:spTree>
    <p:extLst>
      <p:ext uri="{BB962C8B-B14F-4D97-AF65-F5344CB8AC3E}">
        <p14:creationId xmlns:p14="http://schemas.microsoft.com/office/powerpoint/2010/main" val="41082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E1B671E-6131-9865-4B99-A2F3E92073B6}"/>
              </a:ext>
            </a:extLst>
          </p:cNvPr>
          <p:cNvPicPr>
            <a:picLocks noChangeAspect="1"/>
          </p:cNvPicPr>
          <p:nvPr/>
        </p:nvPicPr>
        <p:blipFill>
          <a:blip r:embed="rId2"/>
          <a:stretch>
            <a:fillRect/>
          </a:stretch>
        </p:blipFill>
        <p:spPr>
          <a:xfrm>
            <a:off x="1981200" y="1535013"/>
            <a:ext cx="5715000" cy="5261074"/>
          </a:xfrm>
          <a:prstGeom prst="rect">
            <a:avLst/>
          </a:prstGeom>
        </p:spPr>
      </p:pic>
      <p:sp>
        <p:nvSpPr>
          <p:cNvPr id="2" name="object 2"/>
          <p:cNvSpPr txBox="1">
            <a:spLocks noGrp="1"/>
          </p:cNvSpPr>
          <p:nvPr>
            <p:ph type="title"/>
          </p:nvPr>
        </p:nvSpPr>
        <p:spPr>
          <a:xfrm>
            <a:off x="2057400" y="175258"/>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(UZ7HO and DRA)</a:t>
            </a:r>
            <a:endParaRPr sz="2800" dirty="0"/>
          </a:p>
        </p:txBody>
      </p:sp>
      <p:cxnSp>
        <p:nvCxnSpPr>
          <p:cNvPr id="9" name="Straight Arrow Connector 8"/>
          <p:cNvCxnSpPr/>
          <p:nvPr/>
        </p:nvCxnSpPr>
        <p:spPr>
          <a:xfrm flipH="1">
            <a:off x="4724400" y="32766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4876801" y="3886200"/>
            <a:ext cx="5545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515100" y="59436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10400" y="5535441"/>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80532" y="50292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93682" y="4136682"/>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6086947"/>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A7C9505-3C7D-A81F-6B43-2421E5500CA2}"/>
              </a:ext>
            </a:extLst>
          </p:cNvPr>
          <p:cNvCxnSpPr/>
          <p:nvPr/>
        </p:nvCxnSpPr>
        <p:spPr>
          <a:xfrm flipH="1">
            <a:off x="3009900" y="45720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31E3F41-0C03-6CB6-E5F2-CE8E6DB2DCA8}"/>
              </a:ext>
            </a:extLst>
          </p:cNvPr>
          <p:cNvSpPr/>
          <p:nvPr/>
        </p:nvSpPr>
        <p:spPr>
          <a:xfrm>
            <a:off x="7731659" y="2893874"/>
            <a:ext cx="2971800" cy="1754326"/>
          </a:xfrm>
          <a:prstGeom prst="rect">
            <a:avLst/>
          </a:prstGeom>
        </p:spPr>
        <p:txBody>
          <a:bodyPr wrap="square">
            <a:spAutoFit/>
          </a:bodyPr>
          <a:lstStyle/>
          <a:p>
            <a:pPr marL="12700">
              <a:buClr>
                <a:srgbClr val="D2DA79"/>
              </a:buClr>
              <a:buSzPct val="94230"/>
              <a:tabLst>
                <a:tab pos="287020" algn="l"/>
              </a:tabLst>
            </a:pPr>
            <a:r>
              <a:rPr lang="en-US" spc="-10" dirty="0">
                <a:solidFill>
                  <a:srgbClr val="FFFFFF"/>
                </a:solidFill>
                <a:latin typeface="Calibri" pitchFamily="34" charset="0"/>
                <a:cs typeface="Constantia"/>
              </a:rPr>
              <a:t>Run </a:t>
            </a:r>
            <a:r>
              <a:rPr lang="en-US" spc="-10" dirty="0" err="1">
                <a:solidFill>
                  <a:srgbClr val="FFFFFF"/>
                </a:solidFill>
                <a:latin typeface="Calibri" pitchFamily="34" charset="0"/>
                <a:cs typeface="Constantia"/>
              </a:rPr>
              <a:t>Soundmodem</a:t>
            </a:r>
            <a:r>
              <a:rPr lang="en-US" spc="-10" dirty="0">
                <a:solidFill>
                  <a:srgbClr val="FFFFFF"/>
                </a:solidFill>
                <a:latin typeface="Calibri" pitchFamily="34" charset="0"/>
                <a:cs typeface="Constantia"/>
              </a:rPr>
              <a:t>, then use the “Settings” drop down menus to configure devices and modem settings. Default settings will work in most cases.</a:t>
            </a:r>
          </a:p>
        </p:txBody>
      </p:sp>
    </p:spTree>
    <p:extLst>
      <p:ext uri="{BB962C8B-B14F-4D97-AF65-F5344CB8AC3E}">
        <p14:creationId xmlns:p14="http://schemas.microsoft.com/office/powerpoint/2010/main" val="144662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C95841-9436-C36F-1913-E462FCD5B886}"/>
              </a:ext>
            </a:extLst>
          </p:cNvPr>
          <p:cNvPicPr>
            <a:picLocks noChangeAspect="1"/>
          </p:cNvPicPr>
          <p:nvPr/>
        </p:nvPicPr>
        <p:blipFill>
          <a:blip r:embed="rId2"/>
          <a:stretch>
            <a:fillRect/>
          </a:stretch>
        </p:blipFill>
        <p:spPr>
          <a:xfrm>
            <a:off x="1905001" y="1643549"/>
            <a:ext cx="5762625" cy="4942503"/>
          </a:xfrm>
          <a:prstGeom prst="rect">
            <a:avLst/>
          </a:prstGeom>
        </p:spPr>
      </p:pic>
      <p:sp>
        <p:nvSpPr>
          <p:cNvPr id="2" name="object 2"/>
          <p:cNvSpPr txBox="1">
            <a:spLocks noGrp="1"/>
          </p:cNvSpPr>
          <p:nvPr>
            <p:ph type="title"/>
          </p:nvPr>
        </p:nvSpPr>
        <p:spPr>
          <a:xfrm>
            <a:off x="21082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(UZ7HO High Speed)</a:t>
            </a:r>
            <a:endParaRPr sz="2800" dirty="0"/>
          </a:p>
        </p:txBody>
      </p:sp>
      <p:cxnSp>
        <p:nvCxnSpPr>
          <p:cNvPr id="9" name="Straight Arrow Connector 8"/>
          <p:cNvCxnSpPr/>
          <p:nvPr/>
        </p:nvCxnSpPr>
        <p:spPr>
          <a:xfrm flipH="1">
            <a:off x="2322753" y="1972147"/>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51853" y="5822135"/>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56553" y="4608212"/>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47153" y="5401147"/>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027603" y="50292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79953" y="41148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27206" y="5598812"/>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4989754" y="3810000"/>
            <a:ext cx="4294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C2B50EB-3882-0D54-3239-F09FB46CECDC}"/>
              </a:ext>
            </a:extLst>
          </p:cNvPr>
          <p:cNvSpPr/>
          <p:nvPr/>
        </p:nvSpPr>
        <p:spPr>
          <a:xfrm>
            <a:off x="7671741" y="3276601"/>
            <a:ext cx="2971800" cy="646331"/>
          </a:xfrm>
          <a:prstGeom prst="rect">
            <a:avLst/>
          </a:prstGeom>
        </p:spPr>
        <p:txBody>
          <a:bodyPr wrap="square">
            <a:spAutoFit/>
          </a:bodyPr>
          <a:lstStyle/>
          <a:p>
            <a:pPr marL="12700">
              <a:buClr>
                <a:srgbClr val="D2DA79"/>
              </a:buClr>
              <a:buSzPct val="94230"/>
              <a:tabLst>
                <a:tab pos="287020" algn="l"/>
              </a:tabLst>
            </a:pPr>
            <a:r>
              <a:rPr lang="en-US" spc="-10" dirty="0" err="1">
                <a:solidFill>
                  <a:srgbClr val="FFFFFF"/>
                </a:solidFill>
                <a:latin typeface="Calibri" pitchFamily="34" charset="0"/>
                <a:cs typeface="Constantia"/>
              </a:rPr>
              <a:t>HS_Soundmodem</a:t>
            </a:r>
            <a:r>
              <a:rPr lang="en-US" spc="-10" dirty="0">
                <a:solidFill>
                  <a:srgbClr val="FFFFFF"/>
                </a:solidFill>
                <a:latin typeface="Calibri" pitchFamily="34" charset="0"/>
                <a:cs typeface="Constantia"/>
              </a:rPr>
              <a:t> is used for 9600 packet operations</a:t>
            </a:r>
          </a:p>
        </p:txBody>
      </p:sp>
    </p:spTree>
    <p:extLst>
      <p:ext uri="{BB962C8B-B14F-4D97-AF65-F5344CB8AC3E}">
        <p14:creationId xmlns:p14="http://schemas.microsoft.com/office/powerpoint/2010/main" val="163900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0F9B85-0813-4C31-DBA5-792E20B49B16}"/>
              </a:ext>
            </a:extLst>
          </p:cNvPr>
          <p:cNvPicPr>
            <a:picLocks noChangeAspect="1"/>
          </p:cNvPicPr>
          <p:nvPr/>
        </p:nvPicPr>
        <p:blipFill>
          <a:blip r:embed="rId2"/>
          <a:stretch>
            <a:fillRect/>
          </a:stretch>
        </p:blipFill>
        <p:spPr>
          <a:xfrm>
            <a:off x="5447808" y="1600200"/>
            <a:ext cx="4382484" cy="4867688"/>
          </a:xfrm>
          <a:prstGeom prst="rect">
            <a:avLst/>
          </a:prstGeom>
        </p:spPr>
      </p:pic>
      <p:sp>
        <p:nvSpPr>
          <p:cNvPr id="2" name="object 2"/>
          <p:cNvSpPr txBox="1">
            <a:spLocks noGrp="1"/>
          </p:cNvSpPr>
          <p:nvPr>
            <p:ph type="title"/>
          </p:nvPr>
        </p:nvSpPr>
        <p:spPr>
          <a:xfrm>
            <a:off x="21082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(UZ7HO or </a:t>
            </a:r>
            <a:r>
              <a:rPr lang="en-US" sz="2800" spc="-10" dirty="0" err="1"/>
              <a:t>Direwolf</a:t>
            </a:r>
            <a:r>
              <a:rPr lang="en-US" sz="2800" spc="-10" dirty="0"/>
              <a:t>)</a:t>
            </a:r>
            <a:endParaRPr sz="2800" dirty="0"/>
          </a:p>
        </p:txBody>
      </p:sp>
      <p:cxnSp>
        <p:nvCxnSpPr>
          <p:cNvPr id="9" name="Straight Arrow Connector 8"/>
          <p:cNvCxnSpPr/>
          <p:nvPr/>
        </p:nvCxnSpPr>
        <p:spPr>
          <a:xfrm flipH="1">
            <a:off x="7143750" y="21336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50848" y="57150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39000" y="52578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008387" y="27432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991600" y="2339566"/>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103198" y="2335041"/>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610600" y="3124200"/>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6553201" y="3505200"/>
            <a:ext cx="4294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55F9FFB-F4B2-EB2C-865A-3398F53D5C57}"/>
              </a:ext>
            </a:extLst>
          </p:cNvPr>
          <p:cNvSpPr/>
          <p:nvPr/>
        </p:nvSpPr>
        <p:spPr>
          <a:xfrm>
            <a:off x="1981200" y="1752601"/>
            <a:ext cx="2971800" cy="4524315"/>
          </a:xfrm>
          <a:prstGeom prst="rect">
            <a:avLst/>
          </a:prstGeom>
        </p:spPr>
        <p:txBody>
          <a:bodyPr wrap="square">
            <a:spAutoFit/>
          </a:bodyPr>
          <a:lstStyle/>
          <a:p>
            <a:pPr marL="12700">
              <a:buClr>
                <a:srgbClr val="D2DA79"/>
              </a:buClr>
              <a:buSzPct val="94230"/>
              <a:tabLst>
                <a:tab pos="287020" algn="l"/>
              </a:tabLst>
            </a:pPr>
            <a:r>
              <a:rPr lang="en-US" spc="-10" dirty="0" err="1">
                <a:solidFill>
                  <a:srgbClr val="FFFFFF"/>
                </a:solidFill>
                <a:latin typeface="Calibri" pitchFamily="34" charset="0"/>
                <a:cs typeface="Constantia"/>
              </a:rPr>
              <a:t>Winlink</a:t>
            </a:r>
            <a:r>
              <a:rPr lang="en-US" spc="-10" dirty="0">
                <a:solidFill>
                  <a:srgbClr val="FFFFFF"/>
                </a:solidFill>
                <a:latin typeface="Calibri" pitchFamily="34" charset="0"/>
                <a:cs typeface="Constantia"/>
              </a:rPr>
              <a:t> Express packet settings for TCP ports must match UZ7HO or </a:t>
            </a: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settings. </a:t>
            </a:r>
          </a:p>
          <a:p>
            <a:pPr marL="12700">
              <a:buClr>
                <a:srgbClr val="D2DA79"/>
              </a:buClr>
              <a:buSzPct val="94230"/>
              <a:tabLst>
                <a:tab pos="287020" algn="l"/>
              </a:tabLst>
            </a:pPr>
            <a:endParaRPr lang="en-US" spc="-10" dirty="0">
              <a:solidFill>
                <a:srgbClr val="FFFFFF"/>
              </a:solidFill>
              <a:latin typeface="Calibri" pitchFamily="34" charset="0"/>
              <a:cs typeface="Constantia"/>
            </a:endParaRPr>
          </a:p>
          <a:p>
            <a:pPr marL="12700">
              <a:buClr>
                <a:srgbClr val="D2DA79"/>
              </a:buClr>
              <a:buSzPct val="94230"/>
              <a:tabLst>
                <a:tab pos="287020" algn="l"/>
              </a:tabLst>
            </a:pPr>
            <a:r>
              <a:rPr lang="en-US" spc="-10" dirty="0" err="1">
                <a:solidFill>
                  <a:srgbClr val="FFFFFF"/>
                </a:solidFill>
                <a:latin typeface="Calibri" pitchFamily="34" charset="0"/>
                <a:cs typeface="Constantia"/>
              </a:rPr>
              <a:t>Winlink</a:t>
            </a:r>
            <a:r>
              <a:rPr lang="en-US" spc="-10" dirty="0">
                <a:solidFill>
                  <a:srgbClr val="FFFFFF"/>
                </a:solidFill>
                <a:latin typeface="Calibri" pitchFamily="34" charset="0"/>
                <a:cs typeface="Constantia"/>
              </a:rPr>
              <a:t> Express can start and close the TNC application when a packet session starts. </a:t>
            </a:r>
          </a:p>
          <a:p>
            <a:pPr marL="12700">
              <a:buClr>
                <a:srgbClr val="D2DA79"/>
              </a:buClr>
              <a:buSzPct val="94230"/>
              <a:tabLst>
                <a:tab pos="287020" algn="l"/>
              </a:tabLst>
            </a:pPr>
            <a:endParaRPr lang="en-US" spc="-10" dirty="0">
              <a:solidFill>
                <a:srgbClr val="FFFFFF"/>
              </a:solidFill>
              <a:latin typeface="Calibri" pitchFamily="34" charset="0"/>
              <a:cs typeface="Constantia"/>
            </a:endParaRPr>
          </a:p>
          <a:p>
            <a:pPr marL="12700">
              <a:buClr>
                <a:srgbClr val="D2DA79"/>
              </a:buClr>
              <a:buSzPct val="94230"/>
              <a:tabLst>
                <a:tab pos="287020" algn="l"/>
              </a:tabLst>
            </a:pPr>
            <a:r>
              <a:rPr lang="en-US" spc="-10" dirty="0">
                <a:solidFill>
                  <a:srgbClr val="FFFFFF"/>
                </a:solidFill>
                <a:latin typeface="Calibri" pitchFamily="34" charset="0"/>
                <a:cs typeface="Constantia"/>
              </a:rPr>
              <a:t>UZ7HO KISS supports ACKMODE, </a:t>
            </a: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does not.</a:t>
            </a:r>
          </a:p>
          <a:p>
            <a:pPr marL="12700">
              <a:buClr>
                <a:srgbClr val="D2DA79"/>
              </a:buClr>
              <a:buSzPct val="94230"/>
              <a:tabLst>
                <a:tab pos="287020" algn="l"/>
              </a:tabLst>
            </a:pPr>
            <a:endParaRPr lang="en-US" spc="-10" dirty="0">
              <a:solidFill>
                <a:srgbClr val="FFFFFF"/>
              </a:solidFill>
              <a:latin typeface="Calibri" pitchFamily="34" charset="0"/>
              <a:cs typeface="Constantia"/>
            </a:endParaRPr>
          </a:p>
          <a:p>
            <a:pPr marL="12700">
              <a:buClr>
                <a:srgbClr val="D2DA79"/>
              </a:buClr>
              <a:buSzPct val="94230"/>
              <a:tabLst>
                <a:tab pos="287020" algn="l"/>
              </a:tabLst>
            </a:pPr>
            <a:r>
              <a:rPr lang="en-US" spc="-10" dirty="0">
                <a:solidFill>
                  <a:srgbClr val="FFFFFF"/>
                </a:solidFill>
                <a:latin typeface="Calibri" pitchFamily="34" charset="0"/>
                <a:cs typeface="Constantia"/>
              </a:rPr>
              <a:t>The on-air parameters can be adjusted to improve performance, but defaults should work OK.</a:t>
            </a:r>
          </a:p>
        </p:txBody>
      </p:sp>
    </p:spTree>
    <p:extLst>
      <p:ext uri="{BB962C8B-B14F-4D97-AF65-F5344CB8AC3E}">
        <p14:creationId xmlns:p14="http://schemas.microsoft.com/office/powerpoint/2010/main" val="83151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82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(UZ7HO)</a:t>
            </a:r>
            <a:endParaRPr sz="2800" dirty="0"/>
          </a:p>
        </p:txBody>
      </p:sp>
      <p:pic>
        <p:nvPicPr>
          <p:cNvPr id="7" name="Picture 6"/>
          <p:cNvPicPr>
            <a:picLocks noChangeAspect="1"/>
          </p:cNvPicPr>
          <p:nvPr/>
        </p:nvPicPr>
        <p:blipFill>
          <a:blip r:embed="rId2" cstate="print"/>
          <a:stretch>
            <a:fillRect/>
          </a:stretch>
        </p:blipFill>
        <p:spPr>
          <a:xfrm>
            <a:off x="4876800" y="1981200"/>
            <a:ext cx="5181600" cy="4368064"/>
          </a:xfrm>
          <a:prstGeom prst="rect">
            <a:avLst/>
          </a:prstGeom>
        </p:spPr>
      </p:pic>
      <p:sp>
        <p:nvSpPr>
          <p:cNvPr id="8" name="Rectangle 7"/>
          <p:cNvSpPr/>
          <p:nvPr/>
        </p:nvSpPr>
        <p:spPr>
          <a:xfrm>
            <a:off x="1752601" y="2209801"/>
            <a:ext cx="2971800" cy="3693319"/>
          </a:xfrm>
          <a:prstGeom prst="rect">
            <a:avLst/>
          </a:prstGeom>
        </p:spPr>
        <p:txBody>
          <a:bodyPr wrap="square">
            <a:spAutoFit/>
          </a:bodyPr>
          <a:lstStyle/>
          <a:p>
            <a:pPr marL="12700">
              <a:buClr>
                <a:srgbClr val="D2DA79"/>
              </a:buClr>
              <a:buSzPct val="94230"/>
              <a:tabLst>
                <a:tab pos="287020" algn="l"/>
              </a:tabLst>
            </a:pPr>
            <a:r>
              <a:rPr lang="en-US" spc="-10" dirty="0">
                <a:solidFill>
                  <a:srgbClr val="FFFFFF"/>
                </a:solidFill>
                <a:latin typeface="Calibri" pitchFamily="34" charset="0"/>
                <a:cs typeface="Constantia"/>
              </a:rPr>
              <a:t>UZ7HO and </a:t>
            </a: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both</a:t>
            </a:r>
          </a:p>
          <a:p>
            <a:pPr marL="12700">
              <a:buClr>
                <a:srgbClr val="D2DA79"/>
              </a:buClr>
              <a:buSzPct val="94230"/>
              <a:tabLst>
                <a:tab pos="287020" algn="l"/>
              </a:tabLst>
            </a:pPr>
            <a:r>
              <a:rPr lang="en-US" spc="-10" dirty="0">
                <a:solidFill>
                  <a:srgbClr val="FFFFFF"/>
                </a:solidFill>
                <a:latin typeface="Calibri" pitchFamily="34" charset="0"/>
                <a:cs typeface="Constantia"/>
              </a:rPr>
              <a:t>create “KISS TNC” servers within the network stack, ports on the firewall must be opened to allow </a:t>
            </a:r>
            <a:r>
              <a:rPr lang="en-US" spc="-10" dirty="0" err="1">
                <a:solidFill>
                  <a:srgbClr val="FFFFFF"/>
                </a:solidFill>
                <a:latin typeface="Calibri" pitchFamily="34" charset="0"/>
                <a:cs typeface="Constantia"/>
              </a:rPr>
              <a:t>Winlink</a:t>
            </a:r>
            <a:r>
              <a:rPr lang="en-US" spc="-10" dirty="0">
                <a:solidFill>
                  <a:srgbClr val="FFFFFF"/>
                </a:solidFill>
                <a:latin typeface="Calibri" pitchFamily="34" charset="0"/>
                <a:cs typeface="Constantia"/>
              </a:rPr>
              <a:t> Express (and other applications) to use the software TNC. You will be prompted to allow this when the application is first run, or edit the firewall settings to allow the software TNC application.</a:t>
            </a:r>
          </a:p>
        </p:txBody>
      </p:sp>
    </p:spTree>
    <p:extLst>
      <p:ext uri="{BB962C8B-B14F-4D97-AF65-F5344CB8AC3E}">
        <p14:creationId xmlns:p14="http://schemas.microsoft.com/office/powerpoint/2010/main" val="265659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76201"/>
            <a:ext cx="8255000" cy="1389097"/>
          </a:xfrm>
          <a:prstGeom prst="rect">
            <a:avLst/>
          </a:prstGeom>
        </p:spPr>
        <p:txBody>
          <a:bodyPr vert="horz" wrap="square" lIns="0" tIns="156463" rIns="0" bIns="0" rtlCol="0" anchor="ctr">
            <a:spAutoFit/>
          </a:bodyPr>
          <a:lstStyle/>
          <a:p>
            <a:pPr marL="12700">
              <a:lnSpc>
                <a:spcPct val="100000"/>
              </a:lnSpc>
            </a:pPr>
            <a:r>
              <a:rPr spc="-15" dirty="0"/>
              <a:t>What </a:t>
            </a:r>
            <a:r>
              <a:rPr spc="-10" dirty="0" err="1"/>
              <a:t>Winlink</a:t>
            </a:r>
            <a:r>
              <a:rPr spc="-40" dirty="0"/>
              <a:t> </a:t>
            </a:r>
            <a:r>
              <a:rPr lang="en-US" spc="-40" dirty="0"/>
              <a:t>offers </a:t>
            </a:r>
            <a:br>
              <a:rPr lang="en-US" spc="-40" dirty="0"/>
            </a:br>
            <a:r>
              <a:rPr lang="en-US" spc="-40" dirty="0"/>
              <a:t>for EMCOMM</a:t>
            </a:r>
            <a:endParaRPr dirty="0"/>
          </a:p>
        </p:txBody>
      </p:sp>
      <p:sp>
        <p:nvSpPr>
          <p:cNvPr id="3" name="object 3"/>
          <p:cNvSpPr txBox="1"/>
          <p:nvPr/>
        </p:nvSpPr>
        <p:spPr>
          <a:xfrm>
            <a:off x="2059941" y="1625728"/>
            <a:ext cx="8047355" cy="4001095"/>
          </a:xfrm>
          <a:prstGeom prst="rect">
            <a:avLst/>
          </a:prstGeom>
        </p:spPr>
        <p:txBody>
          <a:bodyPr vert="horz" wrap="square" lIns="0" tIns="0" rIns="0" bIns="0" rtlCol="0">
            <a:spAutoFit/>
          </a:bodyPr>
          <a:lstStyle/>
          <a:p>
            <a:pPr marL="287020" indent="-274320">
              <a:buClr>
                <a:srgbClr val="D2DA79"/>
              </a:buClr>
              <a:buSzPct val="94230"/>
              <a:tabLst>
                <a:tab pos="287020" algn="l"/>
                <a:tab pos="2008505" algn="l"/>
              </a:tabLst>
            </a:pPr>
            <a:r>
              <a:rPr lang="en-US" sz="2600" spc="-25" dirty="0">
                <a:solidFill>
                  <a:srgbClr val="FFFFFF"/>
                </a:solidFill>
                <a:latin typeface="Calibri" pitchFamily="34" charset="0"/>
                <a:cs typeface="Constantia"/>
              </a:rPr>
              <a:t>Flexibility:</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Internet-only (Telnet) direct connections to </a:t>
            </a:r>
            <a:r>
              <a:rPr lang="en-US" sz="2600" spc="-25" dirty="0" err="1">
                <a:solidFill>
                  <a:srgbClr val="FFFFFF"/>
                </a:solidFill>
                <a:latin typeface="Calibri" pitchFamily="34" charset="0"/>
                <a:cs typeface="Constantia"/>
              </a:rPr>
              <a:t>Winlink</a:t>
            </a:r>
            <a:r>
              <a:rPr lang="en-US" sz="2600" spc="-25" dirty="0">
                <a:solidFill>
                  <a:srgbClr val="FFFFFF"/>
                </a:solidFill>
                <a:latin typeface="Calibri" pitchFamily="34" charset="0"/>
                <a:cs typeface="Constantia"/>
              </a:rPr>
              <a:t>.</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Radio link bridge to Internet e-mail.</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Radio-only store and forward messaging.</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Peer-to-peer connections between radio end-users.</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Familiar and simple e-mail client interface.</a:t>
            </a:r>
          </a:p>
          <a:p>
            <a:pPr marL="287020" indent="-274320">
              <a:buClr>
                <a:srgbClr val="D2DA79"/>
              </a:buClr>
              <a:buSzPct val="94230"/>
              <a:tabLst>
                <a:tab pos="287020" algn="l"/>
                <a:tab pos="2008505" algn="l"/>
              </a:tabLst>
            </a:pPr>
            <a:r>
              <a:rPr lang="en-US" sz="2600" spc="-25" dirty="0">
                <a:solidFill>
                  <a:srgbClr val="FFFFFF"/>
                </a:solidFill>
                <a:latin typeface="Calibri" pitchFamily="34" charset="0"/>
                <a:cs typeface="Constantia"/>
              </a:rPr>
              <a:t>Interoperability: Connect different types of systems</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Bridge different radio capabilities (VHF/UHF/HF).</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Seamless integration with Internet e-mail.</a:t>
            </a:r>
          </a:p>
          <a:p>
            <a:pPr marL="287020" indent="-274320">
              <a:buClr>
                <a:srgbClr val="D2DA79"/>
              </a:buClr>
              <a:buSzPct val="94230"/>
              <a:tabLst>
                <a:tab pos="287020" algn="l"/>
                <a:tab pos="2008505" algn="l"/>
              </a:tabLst>
            </a:pPr>
            <a:r>
              <a:rPr lang="en-US" sz="2600" spc="-25" dirty="0">
                <a:solidFill>
                  <a:srgbClr val="FFFFFF"/>
                </a:solidFill>
                <a:latin typeface="Calibri" pitchFamily="34" charset="0"/>
                <a:cs typeface="Constantia"/>
              </a:rPr>
              <a:t>Geographical dispersion and redundancy for reliability</a:t>
            </a:r>
            <a:endParaRPr sz="2600" dirty="0">
              <a:latin typeface="Calibri" pitchFamily="34" charset="0"/>
              <a:cs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D5BFD0-0205-FAE8-BE67-FD27A3B14F0E}"/>
              </a:ext>
            </a:extLst>
          </p:cNvPr>
          <p:cNvPicPr>
            <a:picLocks noChangeAspect="1"/>
          </p:cNvPicPr>
          <p:nvPr/>
        </p:nvPicPr>
        <p:blipFill>
          <a:blip r:embed="rId2"/>
          <a:stretch>
            <a:fillRect/>
          </a:stretch>
        </p:blipFill>
        <p:spPr>
          <a:xfrm>
            <a:off x="5652803" y="1828800"/>
            <a:ext cx="3740503" cy="4525224"/>
          </a:xfrm>
          <a:prstGeom prst="rect">
            <a:avLst/>
          </a:prstGeom>
        </p:spPr>
      </p:pic>
      <p:sp>
        <p:nvSpPr>
          <p:cNvPr id="2" name="object 2"/>
          <p:cNvSpPr txBox="1">
            <a:spLocks noGrp="1"/>
          </p:cNvSpPr>
          <p:nvPr>
            <p:ph type="title"/>
          </p:nvPr>
        </p:nvSpPr>
        <p:spPr>
          <a:xfrm>
            <a:off x="2184400" y="89357"/>
            <a:ext cx="8255000" cy="1616852"/>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(UZ7HO and </a:t>
            </a:r>
            <a:r>
              <a:rPr lang="en-US" sz="2800" spc="-10" dirty="0" err="1"/>
              <a:t>Signalink</a:t>
            </a:r>
            <a:r>
              <a:rPr lang="en-US" sz="2800" spc="-10" dirty="0"/>
              <a:t>)</a:t>
            </a:r>
            <a:endParaRPr sz="2800" dirty="0"/>
          </a:p>
        </p:txBody>
      </p:sp>
      <p:sp>
        <p:nvSpPr>
          <p:cNvPr id="4" name="Rectangle 3"/>
          <p:cNvSpPr/>
          <p:nvPr/>
        </p:nvSpPr>
        <p:spPr>
          <a:xfrm>
            <a:off x="1968500" y="1600201"/>
            <a:ext cx="2971800" cy="5078313"/>
          </a:xfrm>
          <a:prstGeom prst="rect">
            <a:avLst/>
          </a:prstGeom>
        </p:spPr>
        <p:txBody>
          <a:bodyPr wrap="square">
            <a:spAutoFit/>
          </a:bodyPr>
          <a:lstStyle/>
          <a:p>
            <a:pPr marL="12700">
              <a:buClr>
                <a:srgbClr val="D2DA79"/>
              </a:buClr>
              <a:buSzPct val="94230"/>
              <a:tabLst>
                <a:tab pos="287020" algn="l"/>
              </a:tabLst>
            </a:pPr>
            <a:r>
              <a:rPr lang="en-US" spc="-10" dirty="0">
                <a:solidFill>
                  <a:srgbClr val="FFFFFF"/>
                </a:solidFill>
                <a:latin typeface="Calibri" pitchFamily="34" charset="0"/>
                <a:cs typeface="Constantia"/>
              </a:rPr>
              <a:t>UZ7HO and </a:t>
            </a: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both</a:t>
            </a:r>
          </a:p>
          <a:p>
            <a:pPr marL="12700">
              <a:buClr>
                <a:srgbClr val="D2DA79"/>
              </a:buClr>
              <a:buSzPct val="94230"/>
              <a:tabLst>
                <a:tab pos="287020" algn="l"/>
              </a:tabLst>
            </a:pPr>
            <a:r>
              <a:rPr lang="en-US" spc="-10" dirty="0">
                <a:solidFill>
                  <a:srgbClr val="FFFFFF"/>
                </a:solidFill>
                <a:latin typeface="Calibri" pitchFamily="34" charset="0"/>
                <a:cs typeface="Constantia"/>
              </a:rPr>
              <a:t>allow for multiple modems using a “stereo” sound card, usually only modem “A” is used. Set to AFSK AX.25 1200bd modem.</a:t>
            </a:r>
          </a:p>
          <a:p>
            <a:pPr marL="12700">
              <a:buClr>
                <a:srgbClr val="D2DA79"/>
              </a:buClr>
              <a:buSzPct val="94230"/>
              <a:tabLst>
                <a:tab pos="287020" algn="l"/>
              </a:tabLst>
            </a:pPr>
            <a:endParaRPr lang="en-US" spc="-10" dirty="0">
              <a:solidFill>
                <a:srgbClr val="FFFFFF"/>
              </a:solidFill>
              <a:latin typeface="Calibri" pitchFamily="34" charset="0"/>
              <a:cs typeface="Constantia"/>
            </a:endParaRPr>
          </a:p>
          <a:p>
            <a:pPr marL="12700">
              <a:buClr>
                <a:srgbClr val="D2DA79"/>
              </a:buClr>
              <a:buSzPct val="94230"/>
              <a:tabLst>
                <a:tab pos="287020" algn="l"/>
              </a:tabLst>
            </a:pPr>
            <a:r>
              <a:rPr lang="en-US" spc="-10" dirty="0">
                <a:solidFill>
                  <a:srgbClr val="FFFFFF"/>
                </a:solidFill>
                <a:latin typeface="Calibri" pitchFamily="34" charset="0"/>
                <a:cs typeface="Constantia"/>
              </a:rPr>
              <a:t>Both programs can try to correct single bit errors. This is NOT advised for EMCOMM.</a:t>
            </a:r>
          </a:p>
          <a:p>
            <a:pPr marL="12700">
              <a:buClr>
                <a:srgbClr val="D2DA79"/>
              </a:buClr>
              <a:buSzPct val="94230"/>
              <a:tabLst>
                <a:tab pos="287020" algn="l"/>
              </a:tabLst>
            </a:pPr>
            <a:endParaRPr lang="en-US" spc="-10" dirty="0">
              <a:solidFill>
                <a:srgbClr val="FFFFFF"/>
              </a:solidFill>
              <a:latin typeface="Calibri" pitchFamily="34" charset="0"/>
              <a:cs typeface="Constantia"/>
            </a:endParaRPr>
          </a:p>
          <a:p>
            <a:pPr marL="12700">
              <a:buClr>
                <a:srgbClr val="D2DA79"/>
              </a:buClr>
              <a:buSzPct val="94230"/>
              <a:tabLst>
                <a:tab pos="287020" algn="l"/>
              </a:tabLst>
            </a:pPr>
            <a:r>
              <a:rPr lang="en-US" spc="-10" dirty="0">
                <a:solidFill>
                  <a:srgbClr val="FFFFFF"/>
                </a:solidFill>
                <a:latin typeface="Calibri" pitchFamily="34" charset="0"/>
                <a:cs typeface="Constantia"/>
              </a:rPr>
              <a:t>Both programs also now support FX.25 which adds FEC to the standard AX.25 packet frame. This is not compatible with any hardware TNC (though it is transparent) and will add overhead.</a:t>
            </a:r>
          </a:p>
        </p:txBody>
      </p:sp>
      <p:sp>
        <p:nvSpPr>
          <p:cNvPr id="6" name="Oval 5"/>
          <p:cNvSpPr/>
          <p:nvPr/>
        </p:nvSpPr>
        <p:spPr>
          <a:xfrm>
            <a:off x="5652802" y="5410200"/>
            <a:ext cx="1814798"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06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2286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a:t>
            </a:r>
            <a:r>
              <a:rPr lang="en-US" sz="2800" spc="-10" dirty="0" err="1"/>
              <a:t>Direwolf</a:t>
            </a:r>
            <a:r>
              <a:rPr lang="en-US" sz="2800" spc="-10" dirty="0"/>
              <a:t>)</a:t>
            </a:r>
            <a:endParaRPr sz="2800" dirty="0"/>
          </a:p>
        </p:txBody>
      </p:sp>
      <p:grpSp>
        <p:nvGrpSpPr>
          <p:cNvPr id="5" name="Group 4"/>
          <p:cNvGrpSpPr/>
          <p:nvPr/>
        </p:nvGrpSpPr>
        <p:grpSpPr>
          <a:xfrm>
            <a:off x="2214564" y="1981200"/>
            <a:ext cx="7843837" cy="4631736"/>
            <a:chOff x="690563" y="1981200"/>
            <a:chExt cx="7843837" cy="4631736"/>
          </a:xfrm>
        </p:grpSpPr>
        <p:pic>
          <p:nvPicPr>
            <p:cNvPr id="58370" name="Picture 2"/>
            <p:cNvPicPr>
              <a:picLocks noChangeAspect="1" noChangeArrowheads="1"/>
            </p:cNvPicPr>
            <p:nvPr/>
          </p:nvPicPr>
          <p:blipFill>
            <a:blip r:embed="rId2" cstate="print"/>
            <a:srcRect/>
            <a:stretch>
              <a:fillRect/>
            </a:stretch>
          </p:blipFill>
          <p:spPr bwMode="auto">
            <a:xfrm>
              <a:off x="1071563" y="1981200"/>
              <a:ext cx="7462837" cy="4631736"/>
            </a:xfrm>
            <a:prstGeom prst="rect">
              <a:avLst/>
            </a:prstGeom>
            <a:noFill/>
            <a:ln w="9525">
              <a:noFill/>
              <a:miter lim="800000"/>
              <a:headEnd/>
              <a:tailEnd/>
            </a:ln>
          </p:spPr>
        </p:pic>
        <p:pic>
          <p:nvPicPr>
            <p:cNvPr id="4" name="Picture 3" descr="direwolf - Notep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3" y="1981200"/>
              <a:ext cx="3429000" cy="4631736"/>
            </a:xfrm>
            <a:prstGeom prst="rect">
              <a:avLst/>
            </a:prstGeom>
          </p:spPr>
        </p:pic>
        <p:cxnSp>
          <p:nvCxnSpPr>
            <p:cNvPr id="7" name="Straight Arrow Connector 6"/>
            <p:cNvCxnSpPr/>
            <p:nvPr/>
          </p:nvCxnSpPr>
          <p:spPr>
            <a:xfrm flipH="1">
              <a:off x="7772400" y="3371462"/>
              <a:ext cx="457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9E6D7297-44BB-8AD1-3A00-CB21B2A37D0E}"/>
              </a:ext>
            </a:extLst>
          </p:cNvPr>
          <p:cNvPicPr>
            <a:picLocks noChangeAspect="1"/>
          </p:cNvPicPr>
          <p:nvPr/>
        </p:nvPicPr>
        <p:blipFill>
          <a:blip r:embed="rId4"/>
          <a:stretch>
            <a:fillRect/>
          </a:stretch>
        </p:blipFill>
        <p:spPr>
          <a:xfrm>
            <a:off x="5643564" y="1676347"/>
            <a:ext cx="4414837" cy="4901884"/>
          </a:xfrm>
          <a:prstGeom prst="rect">
            <a:avLst/>
          </a:prstGeom>
        </p:spPr>
      </p:pic>
      <p:cxnSp>
        <p:nvCxnSpPr>
          <p:cNvPr id="9" name="Straight Arrow Connector 8">
            <a:extLst>
              <a:ext uri="{FF2B5EF4-FFF2-40B4-BE49-F238E27FC236}">
                <a16:creationId xmlns:a16="http://schemas.microsoft.com/office/drawing/2014/main" id="{B319DD78-6D96-73BD-5D3E-EF0D8B28F43C}"/>
              </a:ext>
            </a:extLst>
          </p:cNvPr>
          <p:cNvCxnSpPr/>
          <p:nvPr/>
        </p:nvCxnSpPr>
        <p:spPr>
          <a:xfrm flipV="1">
            <a:off x="3124200" y="2895600"/>
            <a:ext cx="5638800" cy="23622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2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2336783" y="2004882"/>
            <a:ext cx="7518435" cy="4472119"/>
          </a:xfrm>
          <a:prstGeom prst="rect">
            <a:avLst/>
          </a:prstGeom>
        </p:spPr>
      </p:pic>
      <p:sp>
        <p:nvSpPr>
          <p:cNvPr id="2" name="object 2"/>
          <p:cNvSpPr txBox="1">
            <a:spLocks noGrp="1"/>
          </p:cNvSpPr>
          <p:nvPr>
            <p:ph type="title"/>
          </p:nvPr>
        </p:nvSpPr>
        <p:spPr>
          <a:xfrm>
            <a:off x="1968500" y="89357"/>
            <a:ext cx="8255000" cy="1616852"/>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a:t>
            </a:r>
            <a:r>
              <a:rPr lang="en-US" sz="2800" spc="-10" dirty="0" err="1"/>
              <a:t>Direwolf</a:t>
            </a:r>
            <a:r>
              <a:rPr lang="en-US" sz="2800" spc="-10" dirty="0"/>
              <a:t> High Speed)</a:t>
            </a:r>
            <a:endParaRPr sz="2800" dirty="0"/>
          </a:p>
        </p:txBody>
      </p:sp>
      <p:cxnSp>
        <p:nvCxnSpPr>
          <p:cNvPr id="9" name="Straight Arrow Connector 8"/>
          <p:cNvCxnSpPr/>
          <p:nvPr/>
        </p:nvCxnSpPr>
        <p:spPr>
          <a:xfrm flipH="1">
            <a:off x="2948868" y="2913356"/>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68344" y="5858522"/>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067800" y="3926888"/>
            <a:ext cx="495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30474" y="2734322"/>
            <a:ext cx="2894127" cy="369332"/>
          </a:xfrm>
          <a:prstGeom prst="rect">
            <a:avLst/>
          </a:prstGeom>
          <a:noFill/>
        </p:spPr>
        <p:txBody>
          <a:bodyPr wrap="square" rtlCol="0">
            <a:spAutoFit/>
          </a:bodyPr>
          <a:lstStyle/>
          <a:p>
            <a:r>
              <a:rPr lang="en-US" dirty="0">
                <a:solidFill>
                  <a:srgbClr val="FF0000"/>
                </a:solidFill>
              </a:rPr>
              <a:t>Uncomment desired</a:t>
            </a:r>
          </a:p>
        </p:txBody>
      </p:sp>
      <p:sp>
        <p:nvSpPr>
          <p:cNvPr id="14" name="TextBox 13"/>
          <p:cNvSpPr txBox="1"/>
          <p:nvPr/>
        </p:nvSpPr>
        <p:spPr>
          <a:xfrm>
            <a:off x="3597675" y="5673856"/>
            <a:ext cx="2518638" cy="369332"/>
          </a:xfrm>
          <a:prstGeom prst="rect">
            <a:avLst/>
          </a:prstGeom>
          <a:noFill/>
        </p:spPr>
        <p:txBody>
          <a:bodyPr wrap="none" rtlCol="0">
            <a:spAutoFit/>
          </a:bodyPr>
          <a:lstStyle/>
          <a:p>
            <a:r>
              <a:rPr lang="en-US" dirty="0">
                <a:solidFill>
                  <a:srgbClr val="FF0000"/>
                </a:solidFill>
              </a:rPr>
              <a:t>Specify PTT port used</a:t>
            </a:r>
          </a:p>
        </p:txBody>
      </p:sp>
      <p:sp>
        <p:nvSpPr>
          <p:cNvPr id="13" name="Oval 12"/>
          <p:cNvSpPr/>
          <p:nvPr/>
        </p:nvSpPr>
        <p:spPr>
          <a:xfrm>
            <a:off x="2336782" y="1956473"/>
            <a:ext cx="1093692" cy="27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41CC0B-7595-B1B8-27B3-92CC7A49D460}"/>
              </a:ext>
            </a:extLst>
          </p:cNvPr>
          <p:cNvPicPr>
            <a:picLocks noChangeAspect="1"/>
          </p:cNvPicPr>
          <p:nvPr/>
        </p:nvPicPr>
        <p:blipFill>
          <a:blip r:embed="rId3"/>
          <a:stretch>
            <a:fillRect/>
          </a:stretch>
        </p:blipFill>
        <p:spPr>
          <a:xfrm>
            <a:off x="6324601" y="2093665"/>
            <a:ext cx="3740307" cy="4132973"/>
          </a:xfrm>
          <a:prstGeom prst="rect">
            <a:avLst/>
          </a:prstGeom>
        </p:spPr>
      </p:pic>
      <p:sp>
        <p:nvSpPr>
          <p:cNvPr id="5" name="Oval 4">
            <a:extLst>
              <a:ext uri="{FF2B5EF4-FFF2-40B4-BE49-F238E27FC236}">
                <a16:creationId xmlns:a16="http://schemas.microsoft.com/office/drawing/2014/main" id="{AA792177-B02E-8CC8-0BE6-7CD42E9630C3}"/>
              </a:ext>
            </a:extLst>
          </p:cNvPr>
          <p:cNvSpPr/>
          <p:nvPr/>
        </p:nvSpPr>
        <p:spPr>
          <a:xfrm>
            <a:off x="8077200" y="3584657"/>
            <a:ext cx="1093692" cy="27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53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Interface (</a:t>
            </a:r>
            <a:r>
              <a:rPr lang="en-US" sz="2800" spc="-10" dirty="0" err="1"/>
              <a:t>Direwolf</a:t>
            </a:r>
            <a:r>
              <a:rPr lang="en-US" sz="2800" spc="-10" dirty="0"/>
              <a:t>)</a:t>
            </a:r>
            <a:endParaRPr sz="2800" dirty="0"/>
          </a:p>
        </p:txBody>
      </p:sp>
      <p:grpSp>
        <p:nvGrpSpPr>
          <p:cNvPr id="6" name="Group 5"/>
          <p:cNvGrpSpPr/>
          <p:nvPr/>
        </p:nvGrpSpPr>
        <p:grpSpPr>
          <a:xfrm>
            <a:off x="3962401" y="2133601"/>
            <a:ext cx="6424217" cy="4183743"/>
            <a:chOff x="1359891" y="2133600"/>
            <a:chExt cx="6424217" cy="4183743"/>
          </a:xfrm>
        </p:grpSpPr>
        <p:pic>
          <p:nvPicPr>
            <p:cNvPr id="5" name="Picture 4" descr="C:\Ham\Direwolf\direwolf.ex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91" y="2133600"/>
              <a:ext cx="6424217" cy="4183743"/>
            </a:xfrm>
            <a:prstGeom prst="rect">
              <a:avLst/>
            </a:prstGeom>
          </p:spPr>
        </p:pic>
        <p:cxnSp>
          <p:nvCxnSpPr>
            <p:cNvPr id="7" name="Straight Arrow Connector 6"/>
            <p:cNvCxnSpPr/>
            <p:nvPr/>
          </p:nvCxnSpPr>
          <p:spPr>
            <a:xfrm flipH="1">
              <a:off x="5105400" y="3715138"/>
              <a:ext cx="457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257800" y="3257938"/>
              <a:ext cx="457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752602" y="2209801"/>
            <a:ext cx="1981199" cy="3693319"/>
          </a:xfrm>
          <a:prstGeom prst="rect">
            <a:avLst/>
          </a:prstGeom>
        </p:spPr>
        <p:txBody>
          <a:bodyPr wrap="square">
            <a:spAutoFit/>
          </a:bodyPr>
          <a:lstStyle/>
          <a:p>
            <a:pPr marL="12700">
              <a:buClr>
                <a:srgbClr val="D2DA79"/>
              </a:buClr>
              <a:buSzPct val="94230"/>
              <a:tabLst>
                <a:tab pos="287020" algn="l"/>
              </a:tabLst>
            </a:pP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startup shows available audio devices. Sound cards show as USB Audio Codec.</a:t>
            </a:r>
          </a:p>
          <a:p>
            <a:pPr marL="12700">
              <a:buClr>
                <a:srgbClr val="D2DA79"/>
              </a:buClr>
              <a:buSzPct val="94230"/>
              <a:tabLst>
                <a:tab pos="287020" algn="l"/>
              </a:tabLst>
            </a:pPr>
            <a:endParaRPr lang="en-US" spc="-10" dirty="0">
              <a:solidFill>
                <a:srgbClr val="FFFFFF"/>
              </a:solidFill>
              <a:latin typeface="Calibri" pitchFamily="34" charset="0"/>
              <a:cs typeface="Constantia"/>
            </a:endParaRPr>
          </a:p>
          <a:p>
            <a:pPr marL="12700">
              <a:buClr>
                <a:srgbClr val="D2DA79"/>
              </a:buClr>
              <a:buSzPct val="94230"/>
              <a:tabLst>
                <a:tab pos="287020" algn="l"/>
              </a:tabLst>
            </a:pPr>
            <a:r>
              <a:rPr lang="en-US" spc="-10" dirty="0">
                <a:solidFill>
                  <a:srgbClr val="FFFFFF"/>
                </a:solidFill>
                <a:latin typeface="Calibri" pitchFamily="34" charset="0"/>
                <a:cs typeface="Constantia"/>
              </a:rPr>
              <a:t>Sound card to use needs to be set in the configuration file (there are multiple ways to do this). </a:t>
            </a:r>
          </a:p>
        </p:txBody>
      </p:sp>
      <p:sp>
        <p:nvSpPr>
          <p:cNvPr id="3" name="Oval 2">
            <a:extLst>
              <a:ext uri="{FF2B5EF4-FFF2-40B4-BE49-F238E27FC236}">
                <a16:creationId xmlns:a16="http://schemas.microsoft.com/office/drawing/2014/main" id="{795911E9-D269-4F9D-854D-54D3377C9C16}"/>
              </a:ext>
            </a:extLst>
          </p:cNvPr>
          <p:cNvSpPr/>
          <p:nvPr/>
        </p:nvSpPr>
        <p:spPr>
          <a:xfrm>
            <a:off x="4038600" y="3101268"/>
            <a:ext cx="457200" cy="761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53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Virtual TNC</a:t>
            </a:r>
            <a:endParaRPr sz="2800" dirty="0"/>
          </a:p>
        </p:txBody>
      </p:sp>
      <p:pic>
        <p:nvPicPr>
          <p:cNvPr id="5" name="Picture 4">
            <a:extLst>
              <a:ext uri="{FF2B5EF4-FFF2-40B4-BE49-F238E27FC236}">
                <a16:creationId xmlns:a16="http://schemas.microsoft.com/office/drawing/2014/main" id="{B14706A2-BA90-230A-6CDC-9619082272B0}"/>
              </a:ext>
            </a:extLst>
          </p:cNvPr>
          <p:cNvPicPr>
            <a:picLocks noChangeAspect="1"/>
          </p:cNvPicPr>
          <p:nvPr/>
        </p:nvPicPr>
        <p:blipFill>
          <a:blip r:embed="rId2"/>
          <a:stretch>
            <a:fillRect/>
          </a:stretch>
        </p:blipFill>
        <p:spPr>
          <a:xfrm>
            <a:off x="6248400" y="2438401"/>
            <a:ext cx="4304552" cy="3729473"/>
          </a:xfrm>
          <a:prstGeom prst="rect">
            <a:avLst/>
          </a:prstGeom>
        </p:spPr>
      </p:pic>
      <p:pic>
        <p:nvPicPr>
          <p:cNvPr id="10" name="Picture 9">
            <a:extLst>
              <a:ext uri="{FF2B5EF4-FFF2-40B4-BE49-F238E27FC236}">
                <a16:creationId xmlns:a16="http://schemas.microsoft.com/office/drawing/2014/main" id="{59C2FC30-E376-2676-62D6-027FBDE0BB47}"/>
              </a:ext>
            </a:extLst>
          </p:cNvPr>
          <p:cNvPicPr>
            <a:picLocks noChangeAspect="1"/>
          </p:cNvPicPr>
          <p:nvPr/>
        </p:nvPicPr>
        <p:blipFill>
          <a:blip r:embed="rId3"/>
          <a:stretch>
            <a:fillRect/>
          </a:stretch>
        </p:blipFill>
        <p:spPr>
          <a:xfrm>
            <a:off x="1905000" y="2438401"/>
            <a:ext cx="4082880" cy="3586503"/>
          </a:xfrm>
          <a:prstGeom prst="rect">
            <a:avLst/>
          </a:prstGeom>
        </p:spPr>
      </p:pic>
      <p:sp>
        <p:nvSpPr>
          <p:cNvPr id="11" name="Rectangle 10">
            <a:extLst>
              <a:ext uri="{FF2B5EF4-FFF2-40B4-BE49-F238E27FC236}">
                <a16:creationId xmlns:a16="http://schemas.microsoft.com/office/drawing/2014/main" id="{6752A1E7-EAAE-B5FB-3634-CC33F91AAB49}"/>
              </a:ext>
            </a:extLst>
          </p:cNvPr>
          <p:cNvSpPr/>
          <p:nvPr/>
        </p:nvSpPr>
        <p:spPr>
          <a:xfrm>
            <a:off x="1905000" y="1371601"/>
            <a:ext cx="2971800" cy="646331"/>
          </a:xfrm>
          <a:prstGeom prst="rect">
            <a:avLst/>
          </a:prstGeom>
        </p:spPr>
        <p:txBody>
          <a:bodyPr wrap="square">
            <a:spAutoFit/>
          </a:bodyPr>
          <a:lstStyle/>
          <a:p>
            <a:pPr marL="12700">
              <a:buClr>
                <a:srgbClr val="D2DA79"/>
              </a:buClr>
              <a:buSzPct val="94230"/>
              <a:tabLst>
                <a:tab pos="287020" algn="l"/>
              </a:tabLst>
            </a:pP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and </a:t>
            </a:r>
            <a:r>
              <a:rPr lang="en-US" spc="-10" dirty="0" err="1">
                <a:solidFill>
                  <a:srgbClr val="FFFFFF"/>
                </a:solidFill>
                <a:latin typeface="Calibri" pitchFamily="34" charset="0"/>
                <a:cs typeface="Constantia"/>
              </a:rPr>
              <a:t>Soundmodem</a:t>
            </a:r>
            <a:r>
              <a:rPr lang="en-US" spc="-10" dirty="0">
                <a:solidFill>
                  <a:srgbClr val="FFFFFF"/>
                </a:solidFill>
                <a:latin typeface="Calibri" pitchFamily="34" charset="0"/>
                <a:cs typeface="Constantia"/>
              </a:rPr>
              <a:t> have different user interfaces</a:t>
            </a:r>
          </a:p>
        </p:txBody>
      </p:sp>
    </p:spTree>
    <p:extLst>
      <p:ext uri="{BB962C8B-B14F-4D97-AF65-F5344CB8AC3E}">
        <p14:creationId xmlns:p14="http://schemas.microsoft.com/office/powerpoint/2010/main" val="344431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76201"/>
            <a:ext cx="8255000" cy="1185965"/>
          </a:xfrm>
          <a:prstGeom prst="rect">
            <a:avLst/>
          </a:prstGeom>
        </p:spPr>
        <p:txBody>
          <a:bodyPr vert="horz" wrap="square" lIns="0" tIns="138175" rIns="0" bIns="0" rtlCol="0" anchor="ctr">
            <a:spAutoFit/>
          </a:bodyPr>
          <a:lstStyle/>
          <a:p>
            <a:pPr marL="12065">
              <a:lnSpc>
                <a:spcPct val="100000"/>
              </a:lnSpc>
            </a:pPr>
            <a:r>
              <a:rPr spc="-5" dirty="0"/>
              <a:t>Initial </a:t>
            </a:r>
            <a:r>
              <a:rPr lang="en-US" spc="-5" dirty="0"/>
              <a:t>Packet</a:t>
            </a:r>
            <a:r>
              <a:rPr spc="-50" dirty="0"/>
              <a:t> </a:t>
            </a:r>
            <a:r>
              <a:rPr spc="-10" dirty="0"/>
              <a:t>Setup</a:t>
            </a:r>
            <a:br>
              <a:rPr lang="en-US" spc="-10" dirty="0"/>
            </a:br>
            <a:r>
              <a:rPr lang="en-US" sz="2800" spc="-10" dirty="0"/>
              <a:t>Sound Card Virtual TNC</a:t>
            </a:r>
            <a:endParaRPr sz="2800" dirty="0"/>
          </a:p>
        </p:txBody>
      </p:sp>
      <p:sp>
        <p:nvSpPr>
          <p:cNvPr id="5" name="Rectangle 4"/>
          <p:cNvSpPr/>
          <p:nvPr/>
        </p:nvSpPr>
        <p:spPr>
          <a:xfrm>
            <a:off x="2762398" y="1981200"/>
            <a:ext cx="2438399" cy="1754326"/>
          </a:xfrm>
          <a:prstGeom prst="rect">
            <a:avLst/>
          </a:prstGeom>
        </p:spPr>
        <p:txBody>
          <a:bodyPr wrap="square">
            <a:spAutoFit/>
          </a:bodyPr>
          <a:lstStyle/>
          <a:p>
            <a:pPr marL="12700">
              <a:buClr>
                <a:srgbClr val="D2DA79"/>
              </a:buClr>
              <a:buSzPct val="94230"/>
              <a:tabLst>
                <a:tab pos="287020" algn="l"/>
              </a:tabLst>
            </a:pPr>
            <a:r>
              <a:rPr lang="en-US" spc="-10" dirty="0">
                <a:solidFill>
                  <a:srgbClr val="FFFFFF"/>
                </a:solidFill>
                <a:latin typeface="Calibri" pitchFamily="34" charset="0"/>
                <a:cs typeface="Constantia"/>
              </a:rPr>
              <a:t>Make sure your Virtual TNC server TCP ports do not conflict with the </a:t>
            </a:r>
            <a:r>
              <a:rPr lang="en-US" spc="-10" dirty="0" err="1">
                <a:solidFill>
                  <a:srgbClr val="FFFFFF"/>
                </a:solidFill>
                <a:latin typeface="Calibri" pitchFamily="34" charset="0"/>
                <a:cs typeface="Constantia"/>
              </a:rPr>
              <a:t>Winlink</a:t>
            </a:r>
            <a:r>
              <a:rPr lang="en-US" spc="-10" dirty="0">
                <a:solidFill>
                  <a:srgbClr val="FFFFFF"/>
                </a:solidFill>
                <a:latin typeface="Calibri" pitchFamily="34" charset="0"/>
                <a:cs typeface="Constantia"/>
              </a:rPr>
              <a:t> Express forms server (</a:t>
            </a:r>
            <a:r>
              <a:rPr lang="en-US" spc="-10" dirty="0" err="1">
                <a:solidFill>
                  <a:srgbClr val="FFFFFF"/>
                </a:solidFill>
                <a:latin typeface="Calibri" pitchFamily="34" charset="0"/>
                <a:cs typeface="Constantia"/>
              </a:rPr>
              <a:t>Direwolf</a:t>
            </a:r>
            <a:r>
              <a:rPr lang="en-US" spc="-10" dirty="0">
                <a:solidFill>
                  <a:srgbClr val="FFFFFF"/>
                </a:solidFill>
                <a:latin typeface="Calibri" pitchFamily="34" charset="0"/>
                <a:cs typeface="Constantia"/>
              </a:rPr>
              <a:t> default KISS port settings will).</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902973"/>
            <a:ext cx="3391194" cy="2049958"/>
          </a:xfrm>
          <a:prstGeom prst="rect">
            <a:avLst/>
          </a:prstGeo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959893"/>
            <a:ext cx="3139712" cy="4008467"/>
          </a:xfrm>
          <a:prstGeom prst="rect">
            <a:avLst/>
          </a:prstGeom>
        </p:spPr>
      </p:pic>
      <p:cxnSp>
        <p:nvCxnSpPr>
          <p:cNvPr id="9" name="Straight Arrow Connector 8"/>
          <p:cNvCxnSpPr/>
          <p:nvPr/>
        </p:nvCxnSpPr>
        <p:spPr>
          <a:xfrm flipV="1">
            <a:off x="4419600" y="4523793"/>
            <a:ext cx="2743200" cy="1524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673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959606" y="2254639"/>
            <a:ext cx="2514600" cy="2462213"/>
          </a:xfrm>
          <a:prstGeom prst="rect">
            <a:avLst/>
          </a:prstGeom>
          <a:noFill/>
        </p:spPr>
        <p:txBody>
          <a:bodyPr wrap="square" rtlCol="0">
            <a:spAutoFit/>
          </a:bodyPr>
          <a:lstStyle/>
          <a:p>
            <a:r>
              <a:rPr lang="en-US" sz="1400" dirty="0"/>
              <a:t>Open a </a:t>
            </a:r>
            <a:r>
              <a:rPr lang="en-US" sz="1400" dirty="0" err="1"/>
              <a:t>Vara</a:t>
            </a:r>
            <a:r>
              <a:rPr lang="en-US" sz="1400" dirty="0"/>
              <a:t> session, then select Settings and </a:t>
            </a:r>
            <a:r>
              <a:rPr lang="en-US" sz="1400" dirty="0" err="1"/>
              <a:t>Vara</a:t>
            </a:r>
            <a:r>
              <a:rPr lang="en-US" sz="1400" dirty="0"/>
              <a:t> TNC Setup. If </a:t>
            </a:r>
            <a:r>
              <a:rPr lang="en-US" sz="1400" dirty="0" err="1"/>
              <a:t>Vara</a:t>
            </a:r>
            <a:r>
              <a:rPr lang="en-US" sz="1400" dirty="0"/>
              <a:t> is not found on the computer in the default location, you will be given a link to the download page for </a:t>
            </a:r>
            <a:r>
              <a:rPr lang="en-US" sz="1400" dirty="0" err="1"/>
              <a:t>Vara</a:t>
            </a:r>
            <a:r>
              <a:rPr lang="en-US" sz="1400" dirty="0"/>
              <a:t>. The radio setup will carry over from ARDOP if you have already setup that session.</a:t>
            </a:r>
          </a:p>
        </p:txBody>
      </p:sp>
      <p:pic>
        <p:nvPicPr>
          <p:cNvPr id="6" name="Picture 5">
            <a:extLst>
              <a:ext uri="{FF2B5EF4-FFF2-40B4-BE49-F238E27FC236}">
                <a16:creationId xmlns:a16="http://schemas.microsoft.com/office/drawing/2014/main" id="{140AA3D3-415D-49E8-AC29-36AF317B8F08}"/>
              </a:ext>
            </a:extLst>
          </p:cNvPr>
          <p:cNvPicPr>
            <a:picLocks noChangeAspect="1"/>
          </p:cNvPicPr>
          <p:nvPr/>
        </p:nvPicPr>
        <p:blipFill>
          <a:blip r:embed="rId2"/>
          <a:stretch>
            <a:fillRect/>
          </a:stretch>
        </p:blipFill>
        <p:spPr>
          <a:xfrm>
            <a:off x="1752601" y="2245308"/>
            <a:ext cx="6049223" cy="3744463"/>
          </a:xfrm>
          <a:prstGeom prst="rect">
            <a:avLst/>
          </a:prstGeom>
        </p:spPr>
      </p:pic>
    </p:spTree>
    <p:extLst>
      <p:ext uri="{BB962C8B-B14F-4D97-AF65-F5344CB8AC3E}">
        <p14:creationId xmlns:p14="http://schemas.microsoft.com/office/powerpoint/2010/main" val="97080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8153400" y="2743200"/>
            <a:ext cx="2514600" cy="2246769"/>
          </a:xfrm>
          <a:prstGeom prst="rect">
            <a:avLst/>
          </a:prstGeom>
          <a:noFill/>
        </p:spPr>
        <p:txBody>
          <a:bodyPr wrap="square" rtlCol="0">
            <a:spAutoFit/>
          </a:bodyPr>
          <a:lstStyle/>
          <a:p>
            <a:r>
              <a:rPr lang="en-US" sz="1400" dirty="0"/>
              <a:t>Again, accept the defaults of local host and port 8300/8301 unless you need to make a change. Select the default session bandwidth (usually 2300) and check the boxes to launch the modem automatically and start it non-minimized.</a:t>
            </a:r>
          </a:p>
        </p:txBody>
      </p:sp>
      <p:pic>
        <p:nvPicPr>
          <p:cNvPr id="7" name="Picture 6">
            <a:extLst>
              <a:ext uri="{FF2B5EF4-FFF2-40B4-BE49-F238E27FC236}">
                <a16:creationId xmlns:a16="http://schemas.microsoft.com/office/drawing/2014/main" id="{47934953-7A1D-F5A0-D109-FC069FAC31DF}"/>
              </a:ext>
            </a:extLst>
          </p:cNvPr>
          <p:cNvPicPr>
            <a:picLocks noChangeAspect="1"/>
          </p:cNvPicPr>
          <p:nvPr/>
        </p:nvPicPr>
        <p:blipFill>
          <a:blip r:embed="rId2"/>
          <a:stretch>
            <a:fillRect/>
          </a:stretch>
        </p:blipFill>
        <p:spPr>
          <a:xfrm>
            <a:off x="1312221" y="1524000"/>
            <a:ext cx="6516009" cy="4801270"/>
          </a:xfrm>
          <a:prstGeom prst="rect">
            <a:avLst/>
          </a:prstGeom>
        </p:spPr>
      </p:pic>
    </p:spTree>
    <p:extLst>
      <p:ext uri="{BB962C8B-B14F-4D97-AF65-F5344CB8AC3E}">
        <p14:creationId xmlns:p14="http://schemas.microsoft.com/office/powerpoint/2010/main" val="316459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620000" y="1891170"/>
            <a:ext cx="2514600" cy="2246769"/>
          </a:xfrm>
          <a:prstGeom prst="rect">
            <a:avLst/>
          </a:prstGeom>
          <a:noFill/>
        </p:spPr>
        <p:txBody>
          <a:bodyPr wrap="square" rtlCol="0">
            <a:spAutoFit/>
          </a:bodyPr>
          <a:lstStyle/>
          <a:p>
            <a:r>
              <a:rPr lang="en-US" sz="1400" dirty="0"/>
              <a:t>Bring up the Vara TNC, select settings and Vara Setup. Make sure the ports match the </a:t>
            </a:r>
            <a:r>
              <a:rPr lang="en-US" sz="1400" dirty="0" err="1"/>
              <a:t>Winlink</a:t>
            </a:r>
            <a:r>
              <a:rPr lang="en-US" sz="1400" dirty="0"/>
              <a:t> Session. Add your registration key and set retries to at least 5. If you are using a C-Media based sound card interface, select the RA-Board PTT option. </a:t>
            </a:r>
          </a:p>
        </p:txBody>
      </p:sp>
      <p:pic>
        <p:nvPicPr>
          <p:cNvPr id="7" name="Picture 6">
            <a:extLst>
              <a:ext uri="{FF2B5EF4-FFF2-40B4-BE49-F238E27FC236}">
                <a16:creationId xmlns:a16="http://schemas.microsoft.com/office/drawing/2014/main" id="{01346CB0-87C5-A352-9BE3-E52B5E577CA7}"/>
              </a:ext>
            </a:extLst>
          </p:cNvPr>
          <p:cNvPicPr>
            <a:picLocks noChangeAspect="1"/>
          </p:cNvPicPr>
          <p:nvPr/>
        </p:nvPicPr>
        <p:blipFill>
          <a:blip r:embed="rId2"/>
          <a:stretch>
            <a:fillRect/>
          </a:stretch>
        </p:blipFill>
        <p:spPr>
          <a:xfrm>
            <a:off x="1752600" y="1415557"/>
            <a:ext cx="5008308" cy="3443630"/>
          </a:xfrm>
          <a:prstGeom prst="rect">
            <a:avLst/>
          </a:prstGeom>
        </p:spPr>
      </p:pic>
      <p:pic>
        <p:nvPicPr>
          <p:cNvPr id="10" name="Picture 9">
            <a:extLst>
              <a:ext uri="{FF2B5EF4-FFF2-40B4-BE49-F238E27FC236}">
                <a16:creationId xmlns:a16="http://schemas.microsoft.com/office/drawing/2014/main" id="{5D409AD6-2BDE-7892-5DCB-994C57C9BE01}"/>
              </a:ext>
            </a:extLst>
          </p:cNvPr>
          <p:cNvPicPr>
            <a:picLocks noChangeAspect="1"/>
          </p:cNvPicPr>
          <p:nvPr/>
        </p:nvPicPr>
        <p:blipFill>
          <a:blip r:embed="rId3"/>
          <a:stretch>
            <a:fillRect/>
          </a:stretch>
        </p:blipFill>
        <p:spPr>
          <a:xfrm>
            <a:off x="4781366" y="1415557"/>
            <a:ext cx="2164343" cy="5128552"/>
          </a:xfrm>
          <a:prstGeom prst="rect">
            <a:avLst/>
          </a:prstGeom>
        </p:spPr>
      </p:pic>
    </p:spTree>
    <p:extLst>
      <p:ext uri="{BB962C8B-B14F-4D97-AF65-F5344CB8AC3E}">
        <p14:creationId xmlns:p14="http://schemas.microsoft.com/office/powerpoint/2010/main" val="2262896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8534400" y="2444875"/>
            <a:ext cx="2514600" cy="1384995"/>
          </a:xfrm>
          <a:prstGeom prst="rect">
            <a:avLst/>
          </a:prstGeom>
          <a:noFill/>
        </p:spPr>
        <p:txBody>
          <a:bodyPr wrap="square" rtlCol="0">
            <a:spAutoFit/>
          </a:bodyPr>
          <a:lstStyle/>
          <a:p>
            <a:r>
              <a:rPr lang="en-US" sz="1400" dirty="0"/>
              <a:t>Adjust your radio selections to match your HF Rig Settings (CAT/CI-V). There are different options for PTT depending on what your rig supports.</a:t>
            </a:r>
          </a:p>
        </p:txBody>
      </p:sp>
      <p:pic>
        <p:nvPicPr>
          <p:cNvPr id="6" name="Picture 5">
            <a:extLst>
              <a:ext uri="{FF2B5EF4-FFF2-40B4-BE49-F238E27FC236}">
                <a16:creationId xmlns:a16="http://schemas.microsoft.com/office/drawing/2014/main" id="{B6221EFA-28CF-4B56-8ED9-187E791B41BB}"/>
              </a:ext>
            </a:extLst>
          </p:cNvPr>
          <p:cNvPicPr>
            <a:picLocks noChangeAspect="1"/>
          </p:cNvPicPr>
          <p:nvPr/>
        </p:nvPicPr>
        <p:blipFill>
          <a:blip r:embed="rId2"/>
          <a:stretch>
            <a:fillRect/>
          </a:stretch>
        </p:blipFill>
        <p:spPr>
          <a:xfrm>
            <a:off x="1143000" y="1873717"/>
            <a:ext cx="7291948" cy="3797349"/>
          </a:xfrm>
          <a:prstGeom prst="rect">
            <a:avLst/>
          </a:prstGeom>
        </p:spPr>
      </p:pic>
    </p:spTree>
    <p:extLst>
      <p:ext uri="{BB962C8B-B14F-4D97-AF65-F5344CB8AC3E}">
        <p14:creationId xmlns:p14="http://schemas.microsoft.com/office/powerpoint/2010/main" val="20899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73225"/>
            <a:ext cx="8610600" cy="1389097"/>
          </a:xfrm>
          <a:prstGeom prst="rect">
            <a:avLst/>
          </a:prstGeom>
        </p:spPr>
        <p:txBody>
          <a:bodyPr vert="horz" wrap="square" lIns="0" tIns="156463" rIns="0" bIns="0" rtlCol="0" anchor="ctr">
            <a:spAutoFit/>
          </a:bodyPr>
          <a:lstStyle/>
          <a:p>
            <a:pPr marL="12700">
              <a:lnSpc>
                <a:spcPct val="100000"/>
              </a:lnSpc>
            </a:pPr>
            <a:r>
              <a:rPr spc="-15" dirty="0"/>
              <a:t>What </a:t>
            </a:r>
            <a:r>
              <a:rPr spc="-10" dirty="0" err="1"/>
              <a:t>Winlink</a:t>
            </a:r>
            <a:r>
              <a:rPr spc="-40" dirty="0"/>
              <a:t> </a:t>
            </a:r>
            <a:r>
              <a:rPr lang="en-US" spc="-40" dirty="0"/>
              <a:t>offers </a:t>
            </a:r>
            <a:br>
              <a:rPr lang="en-US" spc="-40" dirty="0"/>
            </a:br>
            <a:r>
              <a:rPr lang="en-US" spc="-40" dirty="0"/>
              <a:t>for EMCOMM (more)</a:t>
            </a:r>
            <a:endParaRPr dirty="0"/>
          </a:p>
        </p:txBody>
      </p:sp>
      <p:sp>
        <p:nvSpPr>
          <p:cNvPr id="3" name="object 3"/>
          <p:cNvSpPr txBox="1"/>
          <p:nvPr/>
        </p:nvSpPr>
        <p:spPr>
          <a:xfrm>
            <a:off x="2059941" y="1599486"/>
            <a:ext cx="8047355" cy="4801314"/>
          </a:xfrm>
          <a:prstGeom prst="rect">
            <a:avLst/>
          </a:prstGeom>
        </p:spPr>
        <p:txBody>
          <a:bodyPr vert="horz" wrap="square" lIns="0" tIns="0" rIns="0" bIns="0" rtlCol="0">
            <a:spAutoFit/>
          </a:bodyPr>
          <a:lstStyle/>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Standard e-mail format with many features.</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Binary file attachments (pictures, </a:t>
            </a:r>
            <a:r>
              <a:rPr lang="en-US" sz="2600" spc="-25" dirty="0" err="1">
                <a:solidFill>
                  <a:srgbClr val="FFFFFF"/>
                </a:solidFill>
                <a:latin typeface="Calibri" pitchFamily="34" charset="0"/>
                <a:cs typeface="Constantia"/>
              </a:rPr>
              <a:t>pdf</a:t>
            </a:r>
            <a:r>
              <a:rPr lang="en-US" sz="2600" spc="-25" dirty="0">
                <a:solidFill>
                  <a:srgbClr val="FFFFFF"/>
                </a:solidFill>
                <a:latin typeface="Calibri" pitchFamily="34" charset="0"/>
                <a:cs typeface="Constantia"/>
              </a:rPr>
              <a:t>, spreadsheets).</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Automatic message compression/decompression.</a:t>
            </a:r>
          </a:p>
          <a:p>
            <a:pPr marL="744220" lvl="1"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White listing used to prevent spam.</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Time independence.</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Ability to collect messages while unattended.</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Good operation at most power levels.</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Not limited by station-to-station propagation.</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Message logging, and ICS report generation.</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Forms and template support.</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GPS location information and mapping.</a:t>
            </a:r>
          </a:p>
          <a:p>
            <a:pPr marL="287020" indent="-274320">
              <a:buClr>
                <a:srgbClr val="D2DA79"/>
              </a:buClr>
              <a:buSzPct val="94230"/>
              <a:buFont typeface="Wingdings" pitchFamily="2" charset="2"/>
              <a:buChar char="§"/>
              <a:tabLst>
                <a:tab pos="287020" algn="l"/>
                <a:tab pos="2008505" algn="l"/>
              </a:tabLst>
            </a:pPr>
            <a:r>
              <a:rPr lang="en-US" sz="2600" spc="-25" dirty="0">
                <a:solidFill>
                  <a:srgbClr val="FFFFFF"/>
                </a:solidFill>
                <a:latin typeface="Calibri" pitchFamily="34" charset="0"/>
                <a:cs typeface="Constantia"/>
              </a:rPr>
              <a:t>Wide adoption by </a:t>
            </a:r>
            <a:r>
              <a:rPr lang="en-US" sz="2600" spc="-25" dirty="0" err="1">
                <a:solidFill>
                  <a:srgbClr val="FFFFFF"/>
                </a:solidFill>
                <a:latin typeface="Calibri" pitchFamily="34" charset="0"/>
                <a:cs typeface="Constantia"/>
              </a:rPr>
              <a:t>EmComm</a:t>
            </a:r>
            <a:r>
              <a:rPr lang="en-US" sz="2600" spc="-25" dirty="0">
                <a:solidFill>
                  <a:srgbClr val="FFFFFF"/>
                </a:solidFill>
                <a:latin typeface="Calibri" pitchFamily="34" charset="0"/>
                <a:cs typeface="Constantia"/>
              </a:rPr>
              <a:t> related agencies.</a:t>
            </a:r>
            <a:endParaRPr sz="2600" dirty="0">
              <a:latin typeface="Calibri" pitchFamily="34" charset="0"/>
              <a:cs typeface="Constant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8305800" y="2667000"/>
            <a:ext cx="2514600" cy="2031325"/>
          </a:xfrm>
          <a:prstGeom prst="rect">
            <a:avLst/>
          </a:prstGeom>
          <a:noFill/>
        </p:spPr>
        <p:txBody>
          <a:bodyPr wrap="square" rtlCol="0">
            <a:spAutoFit/>
          </a:bodyPr>
          <a:lstStyle/>
          <a:p>
            <a:r>
              <a:rPr lang="en-US" sz="1400" dirty="0"/>
              <a:t>Select settings again, then Sound Card. Here you will select the sound card interface, and check/adjust the drive level. Note the tip on adjusting drive for about 1/3 scale on the ALC meter.</a:t>
            </a:r>
          </a:p>
        </p:txBody>
      </p:sp>
      <p:pic>
        <p:nvPicPr>
          <p:cNvPr id="8" name="Picture 7">
            <a:extLst>
              <a:ext uri="{FF2B5EF4-FFF2-40B4-BE49-F238E27FC236}">
                <a16:creationId xmlns:a16="http://schemas.microsoft.com/office/drawing/2014/main" id="{6E2ED846-3FF2-7CF2-B1CF-C89317C94FF3}"/>
              </a:ext>
            </a:extLst>
          </p:cNvPr>
          <p:cNvPicPr>
            <a:picLocks noChangeAspect="1"/>
          </p:cNvPicPr>
          <p:nvPr/>
        </p:nvPicPr>
        <p:blipFill>
          <a:blip r:embed="rId2"/>
          <a:stretch>
            <a:fillRect/>
          </a:stretch>
        </p:blipFill>
        <p:spPr>
          <a:xfrm>
            <a:off x="1371600" y="1556593"/>
            <a:ext cx="5401174" cy="3744814"/>
          </a:xfrm>
          <a:prstGeom prst="rect">
            <a:avLst/>
          </a:prstGeom>
        </p:spPr>
      </p:pic>
      <p:pic>
        <p:nvPicPr>
          <p:cNvPr id="10" name="Picture 9">
            <a:extLst>
              <a:ext uri="{FF2B5EF4-FFF2-40B4-BE49-F238E27FC236}">
                <a16:creationId xmlns:a16="http://schemas.microsoft.com/office/drawing/2014/main" id="{1388C2A7-B13E-D354-1C65-81E580DC2876}"/>
              </a:ext>
            </a:extLst>
          </p:cNvPr>
          <p:cNvPicPr>
            <a:picLocks noChangeAspect="1"/>
          </p:cNvPicPr>
          <p:nvPr/>
        </p:nvPicPr>
        <p:blipFill>
          <a:blip r:embed="rId3"/>
          <a:stretch>
            <a:fillRect/>
          </a:stretch>
        </p:blipFill>
        <p:spPr>
          <a:xfrm>
            <a:off x="3862646" y="1556593"/>
            <a:ext cx="3640495" cy="4844207"/>
          </a:xfrm>
          <a:prstGeom prst="rect">
            <a:avLst/>
          </a:prstGeom>
        </p:spPr>
      </p:pic>
    </p:spTree>
    <p:extLst>
      <p:ext uri="{BB962C8B-B14F-4D97-AF65-F5344CB8AC3E}">
        <p14:creationId xmlns:p14="http://schemas.microsoft.com/office/powerpoint/2010/main" val="4209911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a:t>
            </a:r>
            <a:r>
              <a:rPr lang="en-US" sz="2400" spc="-5" dirty="0" err="1"/>
              <a:t>fm</a:t>
            </a:r>
            <a:r>
              <a:rPr lang="en-US" sz="2400" spc="-5" dirty="0"/>
              <a:t> V/Uhf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620000" y="2157174"/>
            <a:ext cx="2796540" cy="2031325"/>
          </a:xfrm>
          <a:prstGeom prst="rect">
            <a:avLst/>
          </a:prstGeom>
          <a:noFill/>
        </p:spPr>
        <p:txBody>
          <a:bodyPr wrap="square" rtlCol="0">
            <a:spAutoFit/>
          </a:bodyPr>
          <a:lstStyle/>
          <a:p>
            <a:r>
              <a:rPr lang="en-US" sz="1400" dirty="0"/>
              <a:t>Open a </a:t>
            </a:r>
            <a:r>
              <a:rPr lang="en-US" sz="1400" dirty="0" err="1"/>
              <a:t>Vara</a:t>
            </a:r>
            <a:r>
              <a:rPr lang="en-US" sz="1400" dirty="0"/>
              <a:t> FM session and select Settings. If </a:t>
            </a:r>
            <a:r>
              <a:rPr lang="en-US" sz="1400" dirty="0" err="1"/>
              <a:t>Vara</a:t>
            </a:r>
            <a:r>
              <a:rPr lang="en-US" sz="1400" dirty="0"/>
              <a:t> FM is not found on the computer in the default location, you will be given a link to the download page for </a:t>
            </a:r>
            <a:r>
              <a:rPr lang="en-US" sz="1400" dirty="0" err="1"/>
              <a:t>Vara</a:t>
            </a:r>
            <a:r>
              <a:rPr lang="en-US" sz="1400" dirty="0"/>
              <a:t> FM. Check the host and port settings. Select the ports and start options similar to Vara HF.</a:t>
            </a:r>
          </a:p>
        </p:txBody>
      </p:sp>
      <p:pic>
        <p:nvPicPr>
          <p:cNvPr id="7" name="Picture 6">
            <a:extLst>
              <a:ext uri="{FF2B5EF4-FFF2-40B4-BE49-F238E27FC236}">
                <a16:creationId xmlns:a16="http://schemas.microsoft.com/office/drawing/2014/main" id="{FAFE18F5-7572-57E2-E90B-0108DE82515B}"/>
              </a:ext>
            </a:extLst>
          </p:cNvPr>
          <p:cNvPicPr>
            <a:picLocks noChangeAspect="1"/>
          </p:cNvPicPr>
          <p:nvPr/>
        </p:nvPicPr>
        <p:blipFill>
          <a:blip r:embed="rId2"/>
          <a:stretch>
            <a:fillRect/>
          </a:stretch>
        </p:blipFill>
        <p:spPr>
          <a:xfrm>
            <a:off x="914400" y="1524000"/>
            <a:ext cx="6544588" cy="4829849"/>
          </a:xfrm>
          <a:prstGeom prst="rect">
            <a:avLst/>
          </a:prstGeom>
        </p:spPr>
      </p:pic>
    </p:spTree>
    <p:extLst>
      <p:ext uri="{BB962C8B-B14F-4D97-AF65-F5344CB8AC3E}">
        <p14:creationId xmlns:p14="http://schemas.microsoft.com/office/powerpoint/2010/main" val="51932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a:t>
            </a:r>
            <a:r>
              <a:rPr lang="en-US" sz="2400" spc="-5" dirty="0" err="1"/>
              <a:t>fm</a:t>
            </a:r>
            <a:r>
              <a:rPr lang="en-US" sz="2400" spc="-5" dirty="0"/>
              <a:t> V/Uhf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8382000" y="2112975"/>
            <a:ext cx="2796540" cy="3539430"/>
          </a:xfrm>
          <a:prstGeom prst="rect">
            <a:avLst/>
          </a:prstGeom>
          <a:noFill/>
        </p:spPr>
        <p:txBody>
          <a:bodyPr wrap="square" rtlCol="0">
            <a:spAutoFit/>
          </a:bodyPr>
          <a:lstStyle/>
          <a:p>
            <a:r>
              <a:rPr lang="en-US" sz="1400" dirty="0"/>
              <a:t>On the </a:t>
            </a:r>
            <a:r>
              <a:rPr lang="en-US" sz="1400" dirty="0" err="1"/>
              <a:t>Vara</a:t>
            </a:r>
            <a:r>
              <a:rPr lang="en-US" sz="1400" dirty="0"/>
              <a:t> FM modem, select Settings and </a:t>
            </a:r>
            <a:r>
              <a:rPr lang="en-US" sz="1400" dirty="0" err="1"/>
              <a:t>Vara</a:t>
            </a:r>
            <a:r>
              <a:rPr lang="en-US" sz="1400" dirty="0"/>
              <a:t> setup. Like Vara HF, check the TCP ports, and enter the call sign and registration key.  Select settings then Sound Card and select the sound card interface input and output, click on Tune and adjust the drive as needed.  Select settings then PTT and select the PTT option based on your radio and sound card interface. Also note the information about AGC and levels.</a:t>
            </a:r>
          </a:p>
        </p:txBody>
      </p:sp>
      <p:pic>
        <p:nvPicPr>
          <p:cNvPr id="8" name="Picture 7">
            <a:extLst>
              <a:ext uri="{FF2B5EF4-FFF2-40B4-BE49-F238E27FC236}">
                <a16:creationId xmlns:a16="http://schemas.microsoft.com/office/drawing/2014/main" id="{08974F23-1BE0-276D-2DBD-FE8CC76DBD63}"/>
              </a:ext>
            </a:extLst>
          </p:cNvPr>
          <p:cNvPicPr>
            <a:picLocks noChangeAspect="1"/>
          </p:cNvPicPr>
          <p:nvPr/>
        </p:nvPicPr>
        <p:blipFill>
          <a:blip r:embed="rId2"/>
          <a:stretch>
            <a:fillRect/>
          </a:stretch>
        </p:blipFill>
        <p:spPr>
          <a:xfrm>
            <a:off x="1583410" y="1307068"/>
            <a:ext cx="6239704" cy="5181600"/>
          </a:xfrm>
          <a:prstGeom prst="rect">
            <a:avLst/>
          </a:prstGeom>
        </p:spPr>
      </p:pic>
    </p:spTree>
    <p:extLst>
      <p:ext uri="{BB962C8B-B14F-4D97-AF65-F5344CB8AC3E}">
        <p14:creationId xmlns:p14="http://schemas.microsoft.com/office/powerpoint/2010/main" val="414021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a:t>
            </a:r>
            <a:r>
              <a:rPr lang="en-US" sz="2400" spc="-5" dirty="0" err="1"/>
              <a:t>fm</a:t>
            </a:r>
            <a:r>
              <a:rPr lang="en-US" sz="2400" spc="-5" dirty="0"/>
              <a:t> V/Uhf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315200" y="1447801"/>
            <a:ext cx="3365912" cy="4401205"/>
          </a:xfrm>
          <a:prstGeom prst="rect">
            <a:avLst/>
          </a:prstGeom>
          <a:noFill/>
        </p:spPr>
        <p:txBody>
          <a:bodyPr wrap="square" rtlCol="0">
            <a:spAutoFit/>
          </a:bodyPr>
          <a:lstStyle/>
          <a:p>
            <a:r>
              <a:rPr lang="en-US" sz="1400" dirty="0" err="1"/>
              <a:t>Vara</a:t>
            </a:r>
            <a:r>
              <a:rPr lang="en-US" sz="1400" dirty="0"/>
              <a:t> FM has two speed modes that are selectable within </a:t>
            </a:r>
            <a:r>
              <a:rPr lang="en-US" sz="1400" dirty="0" err="1"/>
              <a:t>Winlink</a:t>
            </a:r>
            <a:r>
              <a:rPr lang="en-US" sz="1400" dirty="0"/>
              <a:t> Express. Narrow mode can be used with limited bandwidth radio connections like speaker and microphone, or the “1200” pins on the data connector. Wide mode requires more audio bandwidth and must use the “9600” connection on the data connector. 9600 mode will also need to be set in the radio menus. The speed mode can be set in the setup menu, on the session screen, and also in the channel selector. Stations that are set for Wide mode can connect to Narrow stations. The mode is adjusted automatically.</a:t>
            </a:r>
          </a:p>
          <a:p>
            <a:endParaRPr lang="en-US" sz="1400" dirty="0"/>
          </a:p>
          <a:p>
            <a:r>
              <a:rPr lang="en-US" sz="1400" dirty="0"/>
              <a:t>Top speed on Narrow is 12,098bps</a:t>
            </a:r>
          </a:p>
          <a:p>
            <a:r>
              <a:rPr lang="en-US" sz="1400" dirty="0"/>
              <a:t>Top speed on Wide is 25,210bps</a:t>
            </a:r>
          </a:p>
        </p:txBody>
      </p:sp>
      <p:grpSp>
        <p:nvGrpSpPr>
          <p:cNvPr id="17" name="Group 16">
            <a:extLst>
              <a:ext uri="{FF2B5EF4-FFF2-40B4-BE49-F238E27FC236}">
                <a16:creationId xmlns:a16="http://schemas.microsoft.com/office/drawing/2014/main" id="{58B9A3B7-DCC9-41C3-9024-A51521F4BC9B}"/>
              </a:ext>
            </a:extLst>
          </p:cNvPr>
          <p:cNvGrpSpPr/>
          <p:nvPr/>
        </p:nvGrpSpPr>
        <p:grpSpPr>
          <a:xfrm>
            <a:off x="3146354" y="4936140"/>
            <a:ext cx="3771900" cy="1691069"/>
            <a:chOff x="1550670" y="3658768"/>
            <a:chExt cx="3771900" cy="1691069"/>
          </a:xfrm>
        </p:grpSpPr>
        <p:pic>
          <p:nvPicPr>
            <p:cNvPr id="1026" name="Picture 2" descr="Image result for tnc 6-pin mini din">
              <a:extLst>
                <a:ext uri="{FF2B5EF4-FFF2-40B4-BE49-F238E27FC236}">
                  <a16:creationId xmlns:a16="http://schemas.microsoft.com/office/drawing/2014/main" id="{F968B460-9D77-4573-ABE8-A0F28BA83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670" y="3658768"/>
              <a:ext cx="3771900" cy="169106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D17E65C7-09D6-4997-AE73-1C380C1E8A2F}"/>
                </a:ext>
              </a:extLst>
            </p:cNvPr>
            <p:cNvCxnSpPr/>
            <p:nvPr/>
          </p:nvCxnSpPr>
          <p:spPr>
            <a:xfrm>
              <a:off x="2803901" y="4083804"/>
              <a:ext cx="304801" cy="76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EAC533-85B5-4541-A0DC-3964CBD3023E}"/>
                </a:ext>
              </a:extLst>
            </p:cNvPr>
            <p:cNvCxnSpPr>
              <a:cxnSpLocks/>
            </p:cNvCxnSpPr>
            <p:nvPr/>
          </p:nvCxnSpPr>
          <p:spPr>
            <a:xfrm flipH="1">
              <a:off x="3810002" y="4419600"/>
              <a:ext cx="30479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5D2C1723-F3C3-3DFD-37E8-5A218B66AFE5}"/>
              </a:ext>
            </a:extLst>
          </p:cNvPr>
          <p:cNvPicPr>
            <a:picLocks noChangeAspect="1"/>
          </p:cNvPicPr>
          <p:nvPr/>
        </p:nvPicPr>
        <p:blipFill>
          <a:blip r:embed="rId3"/>
          <a:stretch>
            <a:fillRect/>
          </a:stretch>
        </p:blipFill>
        <p:spPr>
          <a:xfrm>
            <a:off x="3328311" y="839072"/>
            <a:ext cx="3386787" cy="4048044"/>
          </a:xfrm>
          <a:prstGeom prst="rect">
            <a:avLst/>
          </a:prstGeom>
        </p:spPr>
      </p:pic>
      <p:sp>
        <p:nvSpPr>
          <p:cNvPr id="20" name="Oval 19">
            <a:extLst>
              <a:ext uri="{FF2B5EF4-FFF2-40B4-BE49-F238E27FC236}">
                <a16:creationId xmlns:a16="http://schemas.microsoft.com/office/drawing/2014/main" id="{A83AA35A-AC8C-4E21-AE6A-B5682390B637}"/>
              </a:ext>
            </a:extLst>
          </p:cNvPr>
          <p:cNvSpPr/>
          <p:nvPr/>
        </p:nvSpPr>
        <p:spPr>
          <a:xfrm>
            <a:off x="3962400" y="1065933"/>
            <a:ext cx="839597" cy="3546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35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C40EE9-062D-4F7D-A15E-0C5DEC1F2CA0}"/>
              </a:ext>
            </a:extLst>
          </p:cNvPr>
          <p:cNvPicPr>
            <a:picLocks noChangeAspect="1"/>
          </p:cNvPicPr>
          <p:nvPr/>
        </p:nvPicPr>
        <p:blipFill>
          <a:blip r:embed="rId2"/>
          <a:stretch>
            <a:fillRect/>
          </a:stretch>
        </p:blipFill>
        <p:spPr>
          <a:xfrm>
            <a:off x="2057401" y="1576388"/>
            <a:ext cx="4577657" cy="2557735"/>
          </a:xfrm>
          <a:prstGeom prst="rect">
            <a:avLst/>
          </a:prstGeom>
        </p:spPr>
      </p:pic>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a:t>
            </a:r>
            <a:r>
              <a:rPr lang="en-US" sz="2400" spc="-5" dirty="0" err="1"/>
              <a:t>fm</a:t>
            </a:r>
            <a:r>
              <a:rPr lang="en-US" sz="2400" spc="-5" dirty="0"/>
              <a:t> V/Uhf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338059" y="1905000"/>
            <a:ext cx="2796540" cy="4185761"/>
          </a:xfrm>
          <a:prstGeom prst="rect">
            <a:avLst/>
          </a:prstGeom>
          <a:noFill/>
        </p:spPr>
        <p:txBody>
          <a:bodyPr wrap="square" rtlCol="0">
            <a:spAutoFit/>
          </a:bodyPr>
          <a:lstStyle/>
          <a:p>
            <a:r>
              <a:rPr lang="en-US" sz="1400" dirty="0"/>
              <a:t>The Vara FM input level should be in the 50-75% range on the VU meter. Transmit audio should be 2.5kHz (much more drive is needed for Wide connections). Adjust the TX and RX levels on the sound card interface controls, and/or the Windows mixer to achieve these levels. Some experimenting will be needed to achieve top performance. The built-in “Autotune” function will adjust the TX level automatically against a destination station. Document these settings for future reference or for resetting them after changing modes.</a:t>
            </a:r>
          </a:p>
        </p:txBody>
      </p:sp>
      <p:pic>
        <p:nvPicPr>
          <p:cNvPr id="11" name="Picture 10">
            <a:extLst>
              <a:ext uri="{FF2B5EF4-FFF2-40B4-BE49-F238E27FC236}">
                <a16:creationId xmlns:a16="http://schemas.microsoft.com/office/drawing/2014/main" id="{1C57F4B5-078E-4A86-B812-B49B3FE91D02}"/>
              </a:ext>
            </a:extLst>
          </p:cNvPr>
          <p:cNvPicPr>
            <a:picLocks noChangeAspect="1"/>
          </p:cNvPicPr>
          <p:nvPr/>
        </p:nvPicPr>
        <p:blipFill>
          <a:blip r:embed="rId3"/>
          <a:stretch>
            <a:fillRect/>
          </a:stretch>
        </p:blipFill>
        <p:spPr>
          <a:xfrm>
            <a:off x="4218134" y="2407070"/>
            <a:ext cx="2686050" cy="397791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8D4D69D-6B5E-4F9D-D83A-3EDF7B481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936" y="3876826"/>
            <a:ext cx="3199789" cy="2809571"/>
          </a:xfrm>
          <a:prstGeom prst="rect">
            <a:avLst/>
          </a:prstGeom>
        </p:spPr>
      </p:pic>
    </p:spTree>
    <p:extLst>
      <p:ext uri="{BB962C8B-B14F-4D97-AF65-F5344CB8AC3E}">
        <p14:creationId xmlns:p14="http://schemas.microsoft.com/office/powerpoint/2010/main" val="164657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a:t>
            </a:r>
            <a:r>
              <a:rPr lang="en-US" sz="2400" spc="-5" dirty="0" err="1"/>
              <a:t>fm</a:t>
            </a:r>
            <a:r>
              <a:rPr lang="en-US" sz="2400" spc="-5" dirty="0"/>
              <a:t> V/Uhf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7391400" y="1454924"/>
            <a:ext cx="2971800" cy="4185761"/>
          </a:xfrm>
          <a:prstGeom prst="rect">
            <a:avLst/>
          </a:prstGeom>
          <a:noFill/>
        </p:spPr>
        <p:txBody>
          <a:bodyPr wrap="square" rtlCol="0">
            <a:spAutoFit/>
          </a:bodyPr>
          <a:lstStyle/>
          <a:p>
            <a:r>
              <a:rPr lang="en-US" sz="1400" dirty="0"/>
              <a:t>The </a:t>
            </a:r>
            <a:r>
              <a:rPr lang="en-US" sz="1400" dirty="0" err="1"/>
              <a:t>Vara</a:t>
            </a:r>
            <a:r>
              <a:rPr lang="en-US" sz="1400" dirty="0"/>
              <a:t> FM </a:t>
            </a:r>
            <a:r>
              <a:rPr lang="en-US" sz="1400" dirty="0" err="1"/>
              <a:t>AutoTune</a:t>
            </a:r>
            <a:r>
              <a:rPr lang="en-US" sz="1400" dirty="0"/>
              <a:t> function assists in setting up the transmit drive level. Select </a:t>
            </a:r>
            <a:r>
              <a:rPr lang="en-US" sz="1400" dirty="0" err="1"/>
              <a:t>AutoTune</a:t>
            </a:r>
            <a:r>
              <a:rPr lang="en-US" sz="1400" dirty="0"/>
              <a:t>, enter the call sign of an available station to test with, and press the “plug” button. </a:t>
            </a:r>
            <a:r>
              <a:rPr lang="en-US" sz="1400" dirty="0" err="1"/>
              <a:t>Vara</a:t>
            </a:r>
            <a:r>
              <a:rPr lang="en-US" sz="1400" dirty="0"/>
              <a:t> FM will send a series of test transmissions, adjusting the level with each transmission. The remote station will then respond with the setting that had the best S/N ratio. Vara will adjust the drive slider to that level. If the level is too high, or too low, Vara will instruct you to adjust the level on the Windows mixer or the sound card TX controls. Green “Approved” results are good!</a:t>
            </a:r>
          </a:p>
        </p:txBody>
      </p:sp>
      <p:pic>
        <p:nvPicPr>
          <p:cNvPr id="7" name="Picture 6">
            <a:extLst>
              <a:ext uri="{FF2B5EF4-FFF2-40B4-BE49-F238E27FC236}">
                <a16:creationId xmlns:a16="http://schemas.microsoft.com/office/drawing/2014/main" id="{82F5224B-02CC-BF55-94F4-8844E2251F8A}"/>
              </a:ext>
            </a:extLst>
          </p:cNvPr>
          <p:cNvPicPr>
            <a:picLocks noChangeAspect="1"/>
          </p:cNvPicPr>
          <p:nvPr/>
        </p:nvPicPr>
        <p:blipFill>
          <a:blip r:embed="rId2"/>
          <a:stretch>
            <a:fillRect/>
          </a:stretch>
        </p:blipFill>
        <p:spPr>
          <a:xfrm>
            <a:off x="1260232" y="1047271"/>
            <a:ext cx="5669379" cy="5001068"/>
          </a:xfrm>
          <a:prstGeom prst="rect">
            <a:avLst/>
          </a:prstGeom>
        </p:spPr>
      </p:pic>
    </p:spTree>
    <p:extLst>
      <p:ext uri="{BB962C8B-B14F-4D97-AF65-F5344CB8AC3E}">
        <p14:creationId xmlns:p14="http://schemas.microsoft.com/office/powerpoint/2010/main" val="3079142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a:t>Vara hf/FM</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8305800" y="1810483"/>
            <a:ext cx="2796540" cy="3539430"/>
          </a:xfrm>
          <a:prstGeom prst="rect">
            <a:avLst/>
          </a:prstGeom>
          <a:noFill/>
        </p:spPr>
        <p:txBody>
          <a:bodyPr wrap="square" rtlCol="0">
            <a:spAutoFit/>
          </a:bodyPr>
          <a:lstStyle/>
          <a:p>
            <a:r>
              <a:rPr lang="en-US" sz="1400" dirty="0"/>
              <a:t>Windows Sound Settings include options to Enhance the recording and playback experience (bass boost, dynamic range, noise reduction, etc.). While these enhancements may be good for music and gaming, they are terrible for data transmission. Be sure to disable all enhancements.</a:t>
            </a:r>
          </a:p>
          <a:p>
            <a:endParaRPr lang="en-US" sz="1400" dirty="0"/>
          </a:p>
          <a:p>
            <a:r>
              <a:rPr lang="en-US" sz="1400" dirty="0"/>
              <a:t>Note: Create a shortcut on your desktop that calls </a:t>
            </a:r>
            <a:r>
              <a:rPr lang="en-US" sz="1400" dirty="0" err="1"/>
              <a:t>mmsys.cpl</a:t>
            </a:r>
            <a:r>
              <a:rPr lang="en-US" sz="1400" dirty="0"/>
              <a:t> to get directly to the sound settings.</a:t>
            </a:r>
          </a:p>
        </p:txBody>
      </p:sp>
      <p:pic>
        <p:nvPicPr>
          <p:cNvPr id="6" name="Picture 5" descr="Graphical user interface, text, application, email&#10;&#10;Description automatically generated">
            <a:extLst>
              <a:ext uri="{FF2B5EF4-FFF2-40B4-BE49-F238E27FC236}">
                <a16:creationId xmlns:a16="http://schemas.microsoft.com/office/drawing/2014/main" id="{DA622F94-0EE9-6115-A0DA-3797C43C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53" y="1673995"/>
            <a:ext cx="3516385" cy="4025101"/>
          </a:xfrm>
          <a:prstGeom prst="rect">
            <a:avLst/>
          </a:prstGeom>
        </p:spPr>
      </p:pic>
      <p:pic>
        <p:nvPicPr>
          <p:cNvPr id="9" name="Picture 8">
            <a:extLst>
              <a:ext uri="{FF2B5EF4-FFF2-40B4-BE49-F238E27FC236}">
                <a16:creationId xmlns:a16="http://schemas.microsoft.com/office/drawing/2014/main" id="{8AE6CD52-FC09-B9ED-A852-03C62C31143B}"/>
              </a:ext>
            </a:extLst>
          </p:cNvPr>
          <p:cNvPicPr>
            <a:picLocks noChangeAspect="1"/>
          </p:cNvPicPr>
          <p:nvPr/>
        </p:nvPicPr>
        <p:blipFill>
          <a:blip r:embed="rId3"/>
          <a:stretch>
            <a:fillRect/>
          </a:stretch>
        </p:blipFill>
        <p:spPr>
          <a:xfrm>
            <a:off x="4453683" y="1655963"/>
            <a:ext cx="3516385" cy="4015103"/>
          </a:xfrm>
          <a:prstGeom prst="rect">
            <a:avLst/>
          </a:prstGeom>
        </p:spPr>
      </p:pic>
      <p:sp>
        <p:nvSpPr>
          <p:cNvPr id="10" name="Oval 9">
            <a:extLst>
              <a:ext uri="{FF2B5EF4-FFF2-40B4-BE49-F238E27FC236}">
                <a16:creationId xmlns:a16="http://schemas.microsoft.com/office/drawing/2014/main" id="{4069F6C1-2289-5AB1-1236-2D8C6C1D3EA2}"/>
              </a:ext>
            </a:extLst>
          </p:cNvPr>
          <p:cNvSpPr/>
          <p:nvPr/>
        </p:nvSpPr>
        <p:spPr>
          <a:xfrm>
            <a:off x="4572000" y="2667000"/>
            <a:ext cx="1524000"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66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0"/>
            <a:ext cx="6377940" cy="1065932"/>
          </a:xfrm>
          <a:prstGeom prst="rect">
            <a:avLst/>
          </a:prstGeom>
        </p:spPr>
        <p:txBody>
          <a:bodyPr vert="horz" wrap="square" lIns="0" tIns="80263" rIns="0" bIns="0" rtlCol="0" anchor="ctr">
            <a:spAutoFit/>
          </a:bodyPr>
          <a:lstStyle/>
          <a:p>
            <a:pPr marL="12700">
              <a:lnSpc>
                <a:spcPct val="100000"/>
              </a:lnSpc>
            </a:pPr>
            <a:r>
              <a:rPr lang="en-US" spc="-10" dirty="0"/>
              <a:t>software</a:t>
            </a:r>
            <a:r>
              <a:rPr spc="-55" dirty="0"/>
              <a:t> </a:t>
            </a:r>
            <a:r>
              <a:rPr lang="en-US" spc="-5" dirty="0"/>
              <a:t>setup</a:t>
            </a:r>
            <a:br>
              <a:rPr lang="en-US" spc="-5" dirty="0"/>
            </a:br>
            <a:r>
              <a:rPr lang="en-US" sz="2400" spc="-5" dirty="0" err="1"/>
              <a:t>Vara</a:t>
            </a:r>
            <a:r>
              <a:rPr lang="en-US" sz="2400" spc="-5" dirty="0"/>
              <a:t> </a:t>
            </a:r>
            <a:r>
              <a:rPr lang="en-US" sz="2400" spc="-5" dirty="0" err="1"/>
              <a:t>fm</a:t>
            </a:r>
            <a:r>
              <a:rPr lang="en-US" sz="2400" spc="-5" dirty="0"/>
              <a:t> V/Uhf</a:t>
            </a:r>
            <a:endParaRPr sz="2400" dirty="0"/>
          </a:p>
        </p:txBody>
      </p:sp>
      <p:sp>
        <p:nvSpPr>
          <p:cNvPr id="3" name="TextBox 2"/>
          <p:cNvSpPr txBox="1"/>
          <p:nvPr/>
        </p:nvSpPr>
        <p:spPr>
          <a:xfrm>
            <a:off x="3352800" y="5486400"/>
            <a:ext cx="5864106" cy="369332"/>
          </a:xfrm>
          <a:prstGeom prst="rect">
            <a:avLst/>
          </a:prstGeom>
          <a:noFill/>
        </p:spPr>
        <p:txBody>
          <a:bodyPr wrap="none" rtlCol="0">
            <a:spAutoFit/>
          </a:bodyPr>
          <a:lstStyle/>
          <a:p>
            <a:r>
              <a:rPr lang="en-US" dirty="0">
                <a:solidFill>
                  <a:schemeClr val="bg1"/>
                </a:solidFill>
              </a:rPr>
              <a:t>Similar modem interface as other HF digital modes.</a:t>
            </a:r>
          </a:p>
        </p:txBody>
      </p:sp>
      <p:sp>
        <p:nvSpPr>
          <p:cNvPr id="5" name="TextBox 4">
            <a:extLst>
              <a:ext uri="{FF2B5EF4-FFF2-40B4-BE49-F238E27FC236}">
                <a16:creationId xmlns:a16="http://schemas.microsoft.com/office/drawing/2014/main" id="{6724BCEA-6034-4595-AB54-375DD378E298}"/>
              </a:ext>
            </a:extLst>
          </p:cNvPr>
          <p:cNvSpPr txBox="1"/>
          <p:nvPr/>
        </p:nvSpPr>
        <p:spPr>
          <a:xfrm>
            <a:off x="2400300" y="4674276"/>
            <a:ext cx="7635240" cy="2031325"/>
          </a:xfrm>
          <a:prstGeom prst="rect">
            <a:avLst/>
          </a:prstGeom>
          <a:noFill/>
        </p:spPr>
        <p:txBody>
          <a:bodyPr wrap="square" rtlCol="0">
            <a:spAutoFit/>
          </a:bodyPr>
          <a:lstStyle/>
          <a:p>
            <a:pPr algn="just"/>
            <a:r>
              <a:rPr lang="en-US" sz="1400" dirty="0" err="1"/>
              <a:t>Vara</a:t>
            </a:r>
            <a:r>
              <a:rPr lang="en-US" sz="1400" dirty="0"/>
              <a:t> FM uses a very efficient FEC protocol, resulting in a significant speed improvement over traditional Packet Radio (over 2X 9600 packet). It will shift to the different speed levels automatically based on the receive signal quality. </a:t>
            </a:r>
          </a:p>
          <a:p>
            <a:pPr algn="just"/>
            <a:endParaRPr lang="en-US" sz="1400" dirty="0"/>
          </a:p>
          <a:p>
            <a:pPr algn="just"/>
            <a:r>
              <a:rPr lang="en-US" sz="1400" dirty="0" err="1"/>
              <a:t>Vara</a:t>
            </a:r>
            <a:r>
              <a:rPr lang="en-US" sz="1400" dirty="0"/>
              <a:t> FM Narrow can also be used over regular voice repeaters or cross-band repeaters (at somewhat slower rates). </a:t>
            </a:r>
          </a:p>
          <a:p>
            <a:pPr algn="just"/>
            <a:endParaRPr lang="en-US" sz="1400" dirty="0"/>
          </a:p>
          <a:p>
            <a:pPr algn="just"/>
            <a:r>
              <a:rPr lang="en-US" sz="1400" dirty="0"/>
              <a:t>Unlike Packet, Vara FM does not support link-level network systems like network nodes, but it does have support for </a:t>
            </a:r>
            <a:r>
              <a:rPr lang="en-US" sz="1400" dirty="0" err="1"/>
              <a:t>digipeating</a:t>
            </a:r>
            <a:r>
              <a:rPr lang="en-US" sz="1400" dirty="0"/>
              <a:t>. </a:t>
            </a:r>
          </a:p>
        </p:txBody>
      </p:sp>
      <p:pic>
        <p:nvPicPr>
          <p:cNvPr id="4" name="Picture 3">
            <a:extLst>
              <a:ext uri="{FF2B5EF4-FFF2-40B4-BE49-F238E27FC236}">
                <a16:creationId xmlns:a16="http://schemas.microsoft.com/office/drawing/2014/main" id="{8A6CC934-A6D7-4141-8EC6-A8C211E4A302}"/>
              </a:ext>
            </a:extLst>
          </p:cNvPr>
          <p:cNvPicPr>
            <a:picLocks noChangeAspect="1"/>
          </p:cNvPicPr>
          <p:nvPr/>
        </p:nvPicPr>
        <p:blipFill>
          <a:blip r:embed="rId2"/>
          <a:stretch>
            <a:fillRect/>
          </a:stretch>
        </p:blipFill>
        <p:spPr>
          <a:xfrm>
            <a:off x="2819401" y="1143001"/>
            <a:ext cx="6839905" cy="3439005"/>
          </a:xfrm>
          <a:prstGeom prst="rect">
            <a:avLst/>
          </a:prstGeom>
        </p:spPr>
      </p:pic>
    </p:spTree>
    <p:extLst>
      <p:ext uri="{BB962C8B-B14F-4D97-AF65-F5344CB8AC3E}">
        <p14:creationId xmlns:p14="http://schemas.microsoft.com/office/powerpoint/2010/main" val="2056675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695700" y="764373"/>
            <a:ext cx="6457950" cy="1293028"/>
          </a:xfrm>
          <a:prstGeom prst="rect">
            <a:avLst/>
          </a:prstGeom>
        </p:spPr>
        <p:txBody>
          <a:bodyPr vert="horz" lIns="91440" tIns="45720" rIns="91440" bIns="45720" rtlCol="0" anchor="ctr">
            <a:normAutofit/>
          </a:bodyPr>
          <a:lstStyle/>
          <a:p>
            <a:pPr marL="12700"/>
            <a:r>
              <a:rPr lang="en-US" spc="-5"/>
              <a:t>Conclusion</a:t>
            </a:r>
            <a:endParaRPr lang="en-US"/>
          </a:p>
        </p:txBody>
      </p:sp>
      <p:graphicFrame>
        <p:nvGraphicFramePr>
          <p:cNvPr id="5" name="object 3">
            <a:extLst>
              <a:ext uri="{FF2B5EF4-FFF2-40B4-BE49-F238E27FC236}">
                <a16:creationId xmlns:a16="http://schemas.microsoft.com/office/drawing/2014/main" id="{91B89DCE-0B39-4C59-9699-A952B73AEE82}"/>
              </a:ext>
            </a:extLst>
          </p:cNvPr>
          <p:cNvGraphicFramePr/>
          <p:nvPr>
            <p:extLst>
              <p:ext uri="{D42A27DB-BD31-4B8C-83A1-F6EECF244321}">
                <p14:modId xmlns:p14="http://schemas.microsoft.com/office/powerpoint/2010/main" val="3709849292"/>
              </p:ext>
            </p:extLst>
          </p:nvPr>
        </p:nvGraphicFramePr>
        <p:xfrm>
          <a:off x="2038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76200"/>
            <a:ext cx="8255000" cy="1004377"/>
          </a:xfrm>
          <a:prstGeom prst="rect">
            <a:avLst/>
          </a:prstGeom>
        </p:spPr>
        <p:txBody>
          <a:bodyPr vert="horz" wrap="square" lIns="0" tIns="385063" rIns="0" bIns="0" rtlCol="0" anchor="ctr">
            <a:spAutoFit/>
          </a:bodyPr>
          <a:lstStyle/>
          <a:p>
            <a:pPr marL="12700">
              <a:lnSpc>
                <a:spcPct val="100000"/>
              </a:lnSpc>
            </a:pPr>
            <a:r>
              <a:rPr lang="en-US" spc="-5" dirty="0"/>
              <a:t>Contact</a:t>
            </a:r>
            <a:endParaRPr dirty="0"/>
          </a:p>
        </p:txBody>
      </p:sp>
      <p:sp>
        <p:nvSpPr>
          <p:cNvPr id="3" name="object 3"/>
          <p:cNvSpPr txBox="1"/>
          <p:nvPr/>
        </p:nvSpPr>
        <p:spPr>
          <a:xfrm>
            <a:off x="6096000" y="2209800"/>
            <a:ext cx="4953000" cy="2708434"/>
          </a:xfrm>
          <a:prstGeom prst="rect">
            <a:avLst/>
          </a:prstGeom>
        </p:spPr>
        <p:txBody>
          <a:bodyPr vert="horz" wrap="square" lIns="0" tIns="0" rIns="0" bIns="0" rtlCol="0">
            <a:spAutoFit/>
          </a:bodyPr>
          <a:lstStyle/>
          <a:p>
            <a:pPr marL="12700">
              <a:buClr>
                <a:srgbClr val="D2DA79"/>
              </a:buClr>
              <a:buSzPct val="94230"/>
              <a:tabLst>
                <a:tab pos="287020" algn="l"/>
              </a:tabLst>
            </a:pPr>
            <a:r>
              <a:rPr lang="en-US" sz="2600" spc="-70" dirty="0">
                <a:solidFill>
                  <a:srgbClr val="FFFFFF"/>
                </a:solidFill>
                <a:latin typeface="Calibri" pitchFamily="34" charset="0"/>
                <a:cs typeface="Constantia"/>
              </a:rPr>
              <a:t>Scott Currie</a:t>
            </a:r>
          </a:p>
          <a:p>
            <a:pPr marL="12700">
              <a:buClr>
                <a:srgbClr val="D2DA79"/>
              </a:buClr>
              <a:buSzPct val="94230"/>
              <a:tabLst>
                <a:tab pos="287020" algn="l"/>
              </a:tabLst>
            </a:pPr>
            <a:r>
              <a:rPr lang="en-US" sz="2600" spc="-70" dirty="0">
                <a:solidFill>
                  <a:srgbClr val="FFFFFF"/>
                </a:solidFill>
                <a:latin typeface="Calibri" pitchFamily="34" charset="0"/>
                <a:cs typeface="Constantia"/>
              </a:rPr>
              <a:t>NS7C</a:t>
            </a:r>
          </a:p>
          <a:p>
            <a:pPr marL="12700">
              <a:buClr>
                <a:srgbClr val="D2DA79"/>
              </a:buClr>
              <a:buSzPct val="94230"/>
              <a:tabLst>
                <a:tab pos="287020" algn="l"/>
              </a:tabLst>
            </a:pPr>
            <a:r>
              <a:rPr lang="en-US" sz="2600" spc="-70" dirty="0">
                <a:solidFill>
                  <a:srgbClr val="FFFFFF"/>
                </a:solidFill>
                <a:latin typeface="Calibri" pitchFamily="34" charset="0"/>
                <a:cs typeface="Constantia"/>
              </a:rPr>
              <a:t>San Luis Obispo County, CA</a:t>
            </a:r>
          </a:p>
          <a:p>
            <a:pPr marL="12700">
              <a:buClr>
                <a:srgbClr val="D2DA79"/>
              </a:buClr>
              <a:buSzPct val="94230"/>
              <a:tabLst>
                <a:tab pos="287020" algn="l"/>
              </a:tabLst>
            </a:pPr>
            <a:r>
              <a:rPr lang="en-US" sz="2600" spc="-70" dirty="0">
                <a:solidFill>
                  <a:srgbClr val="FFFFFF"/>
                </a:solidFill>
                <a:latin typeface="Calibri" pitchFamily="34" charset="0"/>
                <a:cs typeface="Constantia"/>
              </a:rPr>
              <a:t>ARES Assistant Emergency Coordinator</a:t>
            </a:r>
          </a:p>
          <a:p>
            <a:pPr marL="12700">
              <a:buClr>
                <a:srgbClr val="D2DA79"/>
              </a:buClr>
              <a:buSzPct val="94230"/>
              <a:tabLst>
                <a:tab pos="287020" algn="l"/>
              </a:tabLst>
            </a:pPr>
            <a:r>
              <a:rPr lang="en-US" sz="2600" spc="-70" dirty="0">
                <a:solidFill>
                  <a:srgbClr val="FFFFFF"/>
                </a:solidFill>
                <a:latin typeface="Calibri" pitchFamily="34" charset="0"/>
                <a:cs typeface="Constantia"/>
              </a:rPr>
              <a:t>ns7c@arrl.net</a:t>
            </a:r>
          </a:p>
          <a:p>
            <a:pPr marL="12700">
              <a:buClr>
                <a:srgbClr val="D2DA79"/>
              </a:buClr>
              <a:buSzPct val="94230"/>
              <a:tabLst>
                <a:tab pos="287020" algn="l"/>
              </a:tabLst>
            </a:pPr>
            <a:r>
              <a:rPr lang="en-US" sz="2600" spc="-70" dirty="0">
                <a:solidFill>
                  <a:srgbClr val="FFFFFF"/>
                </a:solidFill>
                <a:latin typeface="Calibri" pitchFamily="34" charset="0"/>
                <a:cs typeface="Constantia"/>
              </a:rPr>
              <a:t>253-569-5102</a:t>
            </a:r>
          </a:p>
          <a:p>
            <a:pPr marL="12700">
              <a:buClr>
                <a:srgbClr val="D2DA79"/>
              </a:buClr>
              <a:buSzPct val="94230"/>
              <a:tabLst>
                <a:tab pos="287020" algn="l"/>
              </a:tabLst>
            </a:pPr>
            <a:endParaRPr lang="en-US" sz="2000" spc="-70" dirty="0">
              <a:solidFill>
                <a:srgbClr val="FFFFFF"/>
              </a:solidFill>
              <a:latin typeface="Calibri" pitchFamily="34" charset="0"/>
              <a:cs typeface="Constantia"/>
            </a:endParaRPr>
          </a:p>
        </p:txBody>
      </p:sp>
      <p:pic>
        <p:nvPicPr>
          <p:cNvPr id="5" name="Picture 4">
            <a:extLst>
              <a:ext uri="{FF2B5EF4-FFF2-40B4-BE49-F238E27FC236}">
                <a16:creationId xmlns:a16="http://schemas.microsoft.com/office/drawing/2014/main" id="{402A9097-0845-BCB4-BCB1-DB43B6614836}"/>
              </a:ext>
            </a:extLst>
          </p:cNvPr>
          <p:cNvPicPr>
            <a:picLocks noChangeAspect="1"/>
          </p:cNvPicPr>
          <p:nvPr/>
        </p:nvPicPr>
        <p:blipFill>
          <a:blip r:embed="rId2"/>
          <a:stretch>
            <a:fillRect/>
          </a:stretch>
        </p:blipFill>
        <p:spPr>
          <a:xfrm>
            <a:off x="3124200" y="2239347"/>
            <a:ext cx="2419688" cy="2410161"/>
          </a:xfrm>
          <a:prstGeom prst="rect">
            <a:avLst/>
          </a:prstGeom>
        </p:spPr>
      </p:pic>
    </p:spTree>
    <p:extLst>
      <p:ext uri="{BB962C8B-B14F-4D97-AF65-F5344CB8AC3E}">
        <p14:creationId xmlns:p14="http://schemas.microsoft.com/office/powerpoint/2010/main" val="206759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118156"/>
            <a:ext cx="8255000" cy="1177244"/>
          </a:xfrm>
          <a:prstGeom prst="rect">
            <a:avLst/>
          </a:prstGeom>
        </p:spPr>
        <p:txBody>
          <a:bodyPr vert="horz" wrap="square" lIns="0" tIns="68579" rIns="0" bIns="0" rtlCol="0" anchor="ctr">
            <a:spAutoFit/>
          </a:bodyPr>
          <a:lstStyle/>
          <a:p>
            <a:pPr marL="12700">
              <a:lnSpc>
                <a:spcPct val="100000"/>
              </a:lnSpc>
            </a:pPr>
            <a:r>
              <a:rPr sz="3600" dirty="0"/>
              <a:t>W</a:t>
            </a:r>
            <a:r>
              <a:rPr lang="en-US" sz="3600" dirty="0"/>
              <a:t>hy sound card </a:t>
            </a:r>
            <a:br>
              <a:rPr lang="en-US" sz="3600" dirty="0"/>
            </a:br>
            <a:r>
              <a:rPr lang="en-US" sz="3600" dirty="0"/>
              <a:t>digital?</a:t>
            </a:r>
            <a:endParaRPr sz="3600" dirty="0"/>
          </a:p>
        </p:txBody>
      </p:sp>
      <p:sp>
        <p:nvSpPr>
          <p:cNvPr id="10" name="object 10"/>
          <p:cNvSpPr txBox="1"/>
          <p:nvPr/>
        </p:nvSpPr>
        <p:spPr>
          <a:xfrm>
            <a:off x="2209801" y="1600201"/>
            <a:ext cx="8011795" cy="4062651"/>
          </a:xfrm>
          <a:prstGeom prst="rect">
            <a:avLst/>
          </a:prstGeom>
        </p:spPr>
        <p:txBody>
          <a:bodyPr vert="horz" wrap="square" lIns="0" tIns="0" rIns="0" bIns="0" rtlCol="0">
            <a:spAutoFit/>
          </a:bodyPr>
          <a:lstStyle/>
          <a:p>
            <a:pPr marL="88900"/>
            <a:r>
              <a:rPr lang="en-US" sz="2400" u="sng" spc="-10" dirty="0">
                <a:solidFill>
                  <a:srgbClr val="FFFFFF"/>
                </a:solidFill>
                <a:latin typeface="Calibri" pitchFamily="34" charset="0"/>
                <a:cs typeface="Constantia"/>
              </a:rPr>
              <a:t>Flexibility and Performance</a:t>
            </a:r>
            <a:r>
              <a:rPr sz="2400" u="sng" spc="-10" dirty="0">
                <a:solidFill>
                  <a:srgbClr val="FFFFFF"/>
                </a:solidFill>
                <a:latin typeface="Calibri" pitchFamily="34" charset="0"/>
                <a:cs typeface="Constantia"/>
              </a:rPr>
              <a:t>:</a:t>
            </a:r>
            <a:endParaRPr lang="en-US" sz="2400" u="sng" spc="-10" dirty="0">
              <a:solidFill>
                <a:srgbClr val="FFFFFF"/>
              </a:solidFill>
              <a:latin typeface="Calibri" pitchFamily="34" charset="0"/>
              <a:cs typeface="Constantia"/>
            </a:endParaRP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Most </a:t>
            </a:r>
            <a:r>
              <a:rPr lang="en-US" sz="2400" spc="-10" dirty="0" err="1">
                <a:solidFill>
                  <a:srgbClr val="FFFFFF"/>
                </a:solidFill>
                <a:latin typeface="Calibri" pitchFamily="34" charset="0"/>
                <a:cs typeface="Constantia"/>
              </a:rPr>
              <a:t>Winlink</a:t>
            </a:r>
            <a:r>
              <a:rPr lang="en-US" sz="2400" spc="-10" dirty="0">
                <a:solidFill>
                  <a:srgbClr val="FFFFFF"/>
                </a:solidFill>
                <a:latin typeface="Calibri" pitchFamily="34" charset="0"/>
                <a:cs typeface="Constantia"/>
              </a:rPr>
              <a:t> modes are available using only a sound card interface (Packet, ARDOP, Vara HF, Vara FM)</a:t>
            </a:r>
          </a:p>
          <a:p>
            <a:pPr marL="431800" indent="-342900">
              <a:buFont typeface="Arial" panose="020B0604020202020204" pitchFamily="34" charset="0"/>
              <a:buChar char="•"/>
            </a:pPr>
            <a:endParaRPr lang="en-US" sz="2400" spc="-10" dirty="0">
              <a:solidFill>
                <a:srgbClr val="FFFFFF"/>
              </a:solidFill>
              <a:latin typeface="Calibri" pitchFamily="34" charset="0"/>
              <a:cs typeface="Constantia"/>
            </a:endParaRP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Less expensive hardware options, may be built-in to radio</a:t>
            </a:r>
          </a:p>
          <a:p>
            <a:pPr marL="431800" indent="-342900">
              <a:buFont typeface="Arial" panose="020B0604020202020204" pitchFamily="34" charset="0"/>
              <a:buChar char="•"/>
            </a:pPr>
            <a:endParaRPr lang="en-US" sz="2400" spc="-10" dirty="0">
              <a:solidFill>
                <a:srgbClr val="FFFFFF"/>
              </a:solidFill>
              <a:latin typeface="Calibri" pitchFamily="34" charset="0"/>
              <a:cs typeface="Constantia"/>
            </a:endParaRP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Superior decode performance over hardware devices</a:t>
            </a:r>
          </a:p>
          <a:p>
            <a:pPr marL="431800" indent="-342900">
              <a:buFont typeface="Arial" panose="020B0604020202020204" pitchFamily="34" charset="0"/>
              <a:buChar char="•"/>
            </a:pPr>
            <a:endParaRPr lang="en-US" sz="2400" spc="-10" dirty="0">
              <a:solidFill>
                <a:srgbClr val="FFFFFF"/>
              </a:solidFill>
              <a:latin typeface="Calibri" pitchFamily="34" charset="0"/>
              <a:cs typeface="Constantia"/>
            </a:endParaRP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Not limited to just </a:t>
            </a:r>
            <a:r>
              <a:rPr lang="en-US" sz="2400" spc="-10" dirty="0" err="1">
                <a:solidFill>
                  <a:srgbClr val="FFFFFF"/>
                </a:solidFill>
                <a:latin typeface="Calibri" pitchFamily="34" charset="0"/>
                <a:cs typeface="Constantia"/>
              </a:rPr>
              <a:t>Winlink</a:t>
            </a:r>
            <a:r>
              <a:rPr lang="en-US" sz="2400" spc="-10" dirty="0">
                <a:solidFill>
                  <a:srgbClr val="FFFFFF"/>
                </a:solidFill>
                <a:latin typeface="Calibri" pitchFamily="34" charset="0"/>
                <a:cs typeface="Constantia"/>
              </a:rPr>
              <a:t>, other weak signal and experimental modes require a sound card interface (WSJT, WSPR, FT8, etc.)</a:t>
            </a:r>
            <a:endParaRPr sz="2400" dirty="0">
              <a:latin typeface="Calibri" pitchFamily="34" charset="0"/>
              <a:cs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76200"/>
            <a:ext cx="8255000" cy="1408077"/>
          </a:xfrm>
          <a:prstGeom prst="rect">
            <a:avLst/>
          </a:prstGeom>
        </p:spPr>
        <p:txBody>
          <a:bodyPr vert="horz" wrap="square" lIns="0" tIns="297179" rIns="0" bIns="0" rtlCol="0" anchor="ctr">
            <a:spAutoFit/>
          </a:bodyPr>
          <a:lstStyle/>
          <a:p>
            <a:pPr marL="12700">
              <a:lnSpc>
                <a:spcPct val="100000"/>
              </a:lnSpc>
            </a:pPr>
            <a:r>
              <a:rPr lang="en-US" sz="3600" dirty="0"/>
              <a:t>Sound card interface</a:t>
            </a:r>
            <a:br>
              <a:rPr lang="en-US" sz="3600" dirty="0"/>
            </a:br>
            <a:r>
              <a:rPr lang="en-US" sz="3600" dirty="0"/>
              <a:t>block diagram</a:t>
            </a:r>
            <a:endParaRPr sz="3600" dirty="0"/>
          </a:p>
        </p:txBody>
      </p:sp>
      <p:pic>
        <p:nvPicPr>
          <p:cNvPr id="3" name="Picture 2">
            <a:extLst>
              <a:ext uri="{FF2B5EF4-FFF2-40B4-BE49-F238E27FC236}">
                <a16:creationId xmlns:a16="http://schemas.microsoft.com/office/drawing/2014/main" id="{7AB38262-6FE1-47DE-83BA-FD5219A499EC}"/>
              </a:ext>
            </a:extLst>
          </p:cNvPr>
          <p:cNvPicPr>
            <a:picLocks noChangeAspect="1"/>
          </p:cNvPicPr>
          <p:nvPr/>
        </p:nvPicPr>
        <p:blipFill>
          <a:blip r:embed="rId2"/>
          <a:stretch>
            <a:fillRect/>
          </a:stretch>
        </p:blipFill>
        <p:spPr>
          <a:xfrm>
            <a:off x="2514601" y="1777126"/>
            <a:ext cx="7248525" cy="3303749"/>
          </a:xfrm>
          <a:prstGeom prst="rect">
            <a:avLst/>
          </a:prstGeom>
        </p:spPr>
      </p:pic>
      <p:pic>
        <p:nvPicPr>
          <p:cNvPr id="1028" name="Picture 4" descr="Image result for analog signal picture">
            <a:extLst>
              <a:ext uri="{FF2B5EF4-FFF2-40B4-BE49-F238E27FC236}">
                <a16:creationId xmlns:a16="http://schemas.microsoft.com/office/drawing/2014/main" id="{31290CA5-A117-4E09-B129-27D76CCB3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537" y="4953000"/>
            <a:ext cx="3590926" cy="1620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2658AF-D0DC-4071-AD2E-614C8A2256DE}"/>
              </a:ext>
            </a:extLst>
          </p:cNvPr>
          <p:cNvSpPr txBox="1"/>
          <p:nvPr/>
        </p:nvSpPr>
        <p:spPr>
          <a:xfrm>
            <a:off x="4978043" y="4905392"/>
            <a:ext cx="678391"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(Audio)</a:t>
            </a:r>
          </a:p>
        </p:txBody>
      </p:sp>
      <p:sp>
        <p:nvSpPr>
          <p:cNvPr id="8" name="TextBox 7">
            <a:extLst>
              <a:ext uri="{FF2B5EF4-FFF2-40B4-BE49-F238E27FC236}">
                <a16:creationId xmlns:a16="http://schemas.microsoft.com/office/drawing/2014/main" id="{245233F2-B28E-4451-B805-9ED931B188A6}"/>
              </a:ext>
            </a:extLst>
          </p:cNvPr>
          <p:cNvSpPr txBox="1"/>
          <p:nvPr/>
        </p:nvSpPr>
        <p:spPr>
          <a:xfrm>
            <a:off x="4954795" y="5820907"/>
            <a:ext cx="603050"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(USB)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118156"/>
            <a:ext cx="8255000" cy="1177244"/>
          </a:xfrm>
          <a:prstGeom prst="rect">
            <a:avLst/>
          </a:prstGeom>
        </p:spPr>
        <p:txBody>
          <a:bodyPr vert="horz" wrap="square" lIns="0" tIns="68579" rIns="0" bIns="0" rtlCol="0" anchor="ctr">
            <a:spAutoFit/>
          </a:bodyPr>
          <a:lstStyle/>
          <a:p>
            <a:pPr marL="12700">
              <a:lnSpc>
                <a:spcPct val="100000"/>
              </a:lnSpc>
            </a:pPr>
            <a:r>
              <a:rPr lang="en-US" sz="3600" dirty="0"/>
              <a:t>sound card operation </a:t>
            </a:r>
            <a:br>
              <a:rPr lang="en-US" sz="3600" dirty="0"/>
            </a:br>
            <a:endParaRPr sz="3600" dirty="0"/>
          </a:p>
        </p:txBody>
      </p:sp>
      <p:sp>
        <p:nvSpPr>
          <p:cNvPr id="10" name="object 10"/>
          <p:cNvSpPr txBox="1"/>
          <p:nvPr/>
        </p:nvSpPr>
        <p:spPr>
          <a:xfrm>
            <a:off x="2209801" y="1600201"/>
            <a:ext cx="8610599" cy="4801314"/>
          </a:xfrm>
          <a:prstGeom prst="rect">
            <a:avLst/>
          </a:prstGeom>
        </p:spPr>
        <p:txBody>
          <a:bodyPr vert="horz" wrap="square" lIns="0" tIns="0" rIns="0" bIns="0" rtlCol="0">
            <a:spAutoFit/>
          </a:bodyPr>
          <a:lstStyle/>
          <a:p>
            <a:pPr marL="88900"/>
            <a:r>
              <a:rPr lang="en-US" sz="2400" spc="-10" dirty="0">
                <a:solidFill>
                  <a:srgbClr val="FFFFFF"/>
                </a:solidFill>
                <a:latin typeface="Calibri" pitchFamily="34" charset="0"/>
                <a:cs typeface="Constantia"/>
              </a:rPr>
              <a:t>Interface:</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Basically a simple signal interface, it is </a:t>
            </a:r>
            <a:r>
              <a:rPr lang="en-US" sz="2400" i="1" u="sng" spc="-10" dirty="0">
                <a:solidFill>
                  <a:srgbClr val="FFFFFF"/>
                </a:solidFill>
                <a:latin typeface="Calibri" pitchFamily="34" charset="0"/>
                <a:cs typeface="Constantia"/>
              </a:rPr>
              <a:t>not</a:t>
            </a:r>
            <a:r>
              <a:rPr lang="en-US" sz="2400" spc="-10" dirty="0">
                <a:solidFill>
                  <a:srgbClr val="FFFFFF"/>
                </a:solidFill>
                <a:latin typeface="Calibri" pitchFamily="34" charset="0"/>
                <a:cs typeface="Constantia"/>
              </a:rPr>
              <a:t> a TNC</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May provide ground isolation between radio and computer</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Provides Push To Talk (PTT) signal</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Does not process the modem signals</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Signal processing is done by software running on the host computer</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May include additional ports for rig control</a:t>
            </a:r>
          </a:p>
          <a:p>
            <a:pPr marL="88900"/>
            <a:r>
              <a:rPr lang="en-US" sz="2400" spc="-10" dirty="0">
                <a:solidFill>
                  <a:srgbClr val="FFFFFF"/>
                </a:solidFill>
                <a:latin typeface="Calibri" pitchFamily="34" charset="0"/>
                <a:cs typeface="Constantia"/>
              </a:rPr>
              <a:t>Host Software:</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Does signal processing (modulation/demodulation)</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Provides timing of data and control signals</a:t>
            </a:r>
          </a:p>
          <a:p>
            <a:pPr marL="431800" indent="-342900">
              <a:buFont typeface="Arial" panose="020B0604020202020204" pitchFamily="34" charset="0"/>
              <a:buChar char="•"/>
            </a:pPr>
            <a:r>
              <a:rPr lang="en-US" sz="2400" spc="-10" dirty="0">
                <a:solidFill>
                  <a:srgbClr val="FFFFFF"/>
                </a:solidFill>
                <a:latin typeface="Calibri" pitchFamily="34" charset="0"/>
                <a:cs typeface="Constantia"/>
              </a:rPr>
              <a:t>Implements the data protocol</a:t>
            </a:r>
          </a:p>
          <a:p>
            <a:pPr marL="88900"/>
            <a:endParaRPr sz="2400" dirty="0">
              <a:latin typeface="Calibri" pitchFamily="34" charset="0"/>
              <a:cs typeface="Constantia"/>
            </a:endParaRPr>
          </a:p>
        </p:txBody>
      </p:sp>
    </p:spTree>
    <p:extLst>
      <p:ext uri="{BB962C8B-B14F-4D97-AF65-F5344CB8AC3E}">
        <p14:creationId xmlns:p14="http://schemas.microsoft.com/office/powerpoint/2010/main" val="184422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85890"/>
            <a:ext cx="8255000" cy="1361910"/>
          </a:xfrm>
          <a:prstGeom prst="rect">
            <a:avLst/>
          </a:prstGeom>
        </p:spPr>
        <p:txBody>
          <a:bodyPr vert="horz" wrap="square" lIns="0" tIns="68579" rIns="0" bIns="0" rtlCol="0" anchor="ctr">
            <a:spAutoFit/>
          </a:bodyPr>
          <a:lstStyle/>
          <a:p>
            <a:pPr marL="12700">
              <a:lnSpc>
                <a:spcPct val="100000"/>
              </a:lnSpc>
            </a:pPr>
            <a:r>
              <a:rPr lang="en-US" sz="3600" dirty="0"/>
              <a:t>sound card operation</a:t>
            </a:r>
            <a:br>
              <a:rPr lang="en-US" sz="3600" dirty="0"/>
            </a:br>
            <a:r>
              <a:rPr lang="en-US" sz="2400" dirty="0" err="1"/>
              <a:t>Winlink</a:t>
            </a:r>
            <a:r>
              <a:rPr lang="en-US" sz="2400" dirty="0"/>
              <a:t> Express Sound Card Modes </a:t>
            </a:r>
            <a:br>
              <a:rPr lang="en-US" sz="2400" dirty="0"/>
            </a:br>
            <a:endParaRPr lang="en-US" sz="2400" dirty="0"/>
          </a:p>
        </p:txBody>
      </p:sp>
      <p:graphicFrame>
        <p:nvGraphicFramePr>
          <p:cNvPr id="3" name="Table 2">
            <a:extLst>
              <a:ext uri="{FF2B5EF4-FFF2-40B4-BE49-F238E27FC236}">
                <a16:creationId xmlns:a16="http://schemas.microsoft.com/office/drawing/2014/main" id="{F6881247-DD80-4591-8BDD-E8C227DD7642}"/>
              </a:ext>
            </a:extLst>
          </p:cNvPr>
          <p:cNvGraphicFramePr>
            <a:graphicFrameLocks noGrp="1"/>
          </p:cNvGraphicFramePr>
          <p:nvPr>
            <p:extLst>
              <p:ext uri="{D42A27DB-BD31-4B8C-83A1-F6EECF244321}">
                <p14:modId xmlns:p14="http://schemas.microsoft.com/office/powerpoint/2010/main" val="334965370"/>
              </p:ext>
            </p:extLst>
          </p:nvPr>
        </p:nvGraphicFramePr>
        <p:xfrm>
          <a:off x="3276600" y="1371600"/>
          <a:ext cx="5778500" cy="1854200"/>
        </p:xfrm>
        <a:graphic>
          <a:graphicData uri="http://schemas.openxmlformats.org/drawingml/2006/table">
            <a:tbl>
              <a:tblPr firstRow="1" bandRow="1">
                <a:tableStyleId>{5C22544A-7EE6-4342-B048-85BDC9FD1C3A}</a:tableStyleId>
              </a:tblPr>
              <a:tblGrid>
                <a:gridCol w="2120901">
                  <a:extLst>
                    <a:ext uri="{9D8B030D-6E8A-4147-A177-3AD203B41FA5}">
                      <a16:colId xmlns:a16="http://schemas.microsoft.com/office/drawing/2014/main" val="1330785122"/>
                    </a:ext>
                  </a:extLst>
                </a:gridCol>
                <a:gridCol w="2070100">
                  <a:extLst>
                    <a:ext uri="{9D8B030D-6E8A-4147-A177-3AD203B41FA5}">
                      <a16:colId xmlns:a16="http://schemas.microsoft.com/office/drawing/2014/main" val="3405344365"/>
                    </a:ext>
                  </a:extLst>
                </a:gridCol>
                <a:gridCol w="1587499">
                  <a:extLst>
                    <a:ext uri="{9D8B030D-6E8A-4147-A177-3AD203B41FA5}">
                      <a16:colId xmlns:a16="http://schemas.microsoft.com/office/drawing/2014/main" val="396692407"/>
                    </a:ext>
                  </a:extLst>
                </a:gridCol>
              </a:tblGrid>
              <a:tr h="370840">
                <a:tc>
                  <a:txBody>
                    <a:bodyPr/>
                    <a:lstStyle/>
                    <a:p>
                      <a:r>
                        <a:rPr lang="en-US"/>
                        <a:t>Mode</a:t>
                      </a:r>
                      <a:endParaRPr lang="en-US" dirty="0"/>
                    </a:p>
                  </a:txBody>
                  <a:tcPr/>
                </a:tc>
                <a:tc>
                  <a:txBody>
                    <a:bodyPr/>
                    <a:lstStyle/>
                    <a:p>
                      <a:r>
                        <a:rPr lang="en-US"/>
                        <a:t>Speed</a:t>
                      </a:r>
                      <a:endParaRPr lang="en-US" dirty="0"/>
                    </a:p>
                  </a:txBody>
                  <a:tcPr/>
                </a:tc>
                <a:tc>
                  <a:txBody>
                    <a:bodyPr/>
                    <a:lstStyle/>
                    <a:p>
                      <a:r>
                        <a:rPr lang="en-US"/>
                        <a:t>Application</a:t>
                      </a:r>
                      <a:endParaRPr lang="en-US" dirty="0"/>
                    </a:p>
                  </a:txBody>
                  <a:tcPr/>
                </a:tc>
                <a:extLst>
                  <a:ext uri="{0D108BD9-81ED-4DB2-BD59-A6C34878D82A}">
                    <a16:rowId xmlns:a16="http://schemas.microsoft.com/office/drawing/2014/main" val="1666070005"/>
                  </a:ext>
                </a:extLst>
              </a:tr>
              <a:tr h="370840">
                <a:tc>
                  <a:txBody>
                    <a:bodyPr/>
                    <a:lstStyle/>
                    <a:p>
                      <a:r>
                        <a:rPr lang="en-US" dirty="0"/>
                        <a:t>ARDOP (HF)</a:t>
                      </a:r>
                    </a:p>
                  </a:txBody>
                  <a:tcPr/>
                </a:tc>
                <a:tc>
                  <a:txBody>
                    <a:bodyPr/>
                    <a:lstStyle/>
                    <a:p>
                      <a:r>
                        <a:rPr lang="en-US" dirty="0"/>
                        <a:t>Up to 4000bps</a:t>
                      </a:r>
                    </a:p>
                  </a:txBody>
                  <a:tcPr/>
                </a:tc>
                <a:tc>
                  <a:txBody>
                    <a:bodyPr/>
                    <a:lstStyle/>
                    <a:p>
                      <a:r>
                        <a:rPr lang="en-US" dirty="0"/>
                        <a:t>Included</a:t>
                      </a:r>
                    </a:p>
                  </a:txBody>
                  <a:tcPr/>
                </a:tc>
                <a:extLst>
                  <a:ext uri="{0D108BD9-81ED-4DB2-BD59-A6C34878D82A}">
                    <a16:rowId xmlns:a16="http://schemas.microsoft.com/office/drawing/2014/main" val="658725757"/>
                  </a:ext>
                </a:extLst>
              </a:tr>
              <a:tr h="370840">
                <a:tc>
                  <a:txBody>
                    <a:bodyPr/>
                    <a:lstStyle/>
                    <a:p>
                      <a:r>
                        <a:rPr lang="en-US"/>
                        <a:t>Vara (HF)</a:t>
                      </a:r>
                      <a:endParaRPr lang="en-US" dirty="0"/>
                    </a:p>
                  </a:txBody>
                  <a:tcPr/>
                </a:tc>
                <a:tc>
                  <a:txBody>
                    <a:bodyPr/>
                    <a:lstStyle/>
                    <a:p>
                      <a:r>
                        <a:rPr lang="en-US"/>
                        <a:t>Up to 7,000bps</a:t>
                      </a:r>
                      <a:endParaRPr lang="en-US" dirty="0"/>
                    </a:p>
                  </a:txBody>
                  <a:tcPr/>
                </a:tc>
                <a:tc>
                  <a:txBody>
                    <a:bodyPr/>
                    <a:lstStyle/>
                    <a:p>
                      <a:r>
                        <a:rPr lang="en-US" dirty="0"/>
                        <a:t>External</a:t>
                      </a:r>
                    </a:p>
                  </a:txBody>
                  <a:tcPr/>
                </a:tc>
                <a:extLst>
                  <a:ext uri="{0D108BD9-81ED-4DB2-BD59-A6C34878D82A}">
                    <a16:rowId xmlns:a16="http://schemas.microsoft.com/office/drawing/2014/main" val="1926452023"/>
                  </a:ext>
                </a:extLst>
              </a:tr>
              <a:tr h="370840">
                <a:tc>
                  <a:txBody>
                    <a:bodyPr/>
                    <a:lstStyle/>
                    <a:p>
                      <a:r>
                        <a:rPr lang="en-US"/>
                        <a:t>Packet (V/UHF)</a:t>
                      </a:r>
                      <a:endParaRPr lang="en-US" dirty="0"/>
                    </a:p>
                  </a:txBody>
                  <a:tcPr/>
                </a:tc>
                <a:tc>
                  <a:txBody>
                    <a:bodyPr/>
                    <a:lstStyle/>
                    <a:p>
                      <a:r>
                        <a:rPr lang="en-US"/>
                        <a:t>1200/9600bps</a:t>
                      </a:r>
                      <a:r>
                        <a:rPr lang="en-US" baseline="30000"/>
                        <a:t>1</a:t>
                      </a:r>
                      <a:endParaRPr lang="en-US" baseline="30000" dirty="0"/>
                    </a:p>
                  </a:txBody>
                  <a:tcPr/>
                </a:tc>
                <a:tc>
                  <a:txBody>
                    <a:bodyPr/>
                    <a:lstStyle/>
                    <a:p>
                      <a:r>
                        <a:rPr lang="en-US"/>
                        <a:t>External</a:t>
                      </a:r>
                      <a:endParaRPr lang="en-US" dirty="0"/>
                    </a:p>
                  </a:txBody>
                  <a:tcPr/>
                </a:tc>
                <a:extLst>
                  <a:ext uri="{0D108BD9-81ED-4DB2-BD59-A6C34878D82A}">
                    <a16:rowId xmlns:a16="http://schemas.microsoft.com/office/drawing/2014/main" val="1252789903"/>
                  </a:ext>
                </a:extLst>
              </a:tr>
              <a:tr h="370840">
                <a:tc>
                  <a:txBody>
                    <a:bodyPr/>
                    <a:lstStyle/>
                    <a:p>
                      <a:r>
                        <a:rPr lang="en-US"/>
                        <a:t>Vara FM (V/UHF)</a:t>
                      </a:r>
                      <a:endParaRPr lang="en-US" dirty="0"/>
                    </a:p>
                  </a:txBody>
                  <a:tcPr/>
                </a:tc>
                <a:tc>
                  <a:txBody>
                    <a:bodyPr/>
                    <a:lstStyle/>
                    <a:p>
                      <a:r>
                        <a:rPr lang="en-US"/>
                        <a:t>Up to 25,210bps</a:t>
                      </a:r>
                      <a:endParaRPr lang="en-US" dirty="0"/>
                    </a:p>
                  </a:txBody>
                  <a:tcPr/>
                </a:tc>
                <a:tc>
                  <a:txBody>
                    <a:bodyPr/>
                    <a:lstStyle/>
                    <a:p>
                      <a:r>
                        <a:rPr lang="en-US" dirty="0"/>
                        <a:t>External</a:t>
                      </a:r>
                    </a:p>
                  </a:txBody>
                  <a:tcPr/>
                </a:tc>
                <a:extLst>
                  <a:ext uri="{0D108BD9-81ED-4DB2-BD59-A6C34878D82A}">
                    <a16:rowId xmlns:a16="http://schemas.microsoft.com/office/drawing/2014/main" val="1677853999"/>
                  </a:ext>
                </a:extLst>
              </a:tr>
            </a:tbl>
          </a:graphicData>
        </a:graphic>
      </p:graphicFrame>
      <p:sp>
        <p:nvSpPr>
          <p:cNvPr id="4" name="TextBox 3">
            <a:extLst>
              <a:ext uri="{FF2B5EF4-FFF2-40B4-BE49-F238E27FC236}">
                <a16:creationId xmlns:a16="http://schemas.microsoft.com/office/drawing/2014/main" id="{A788A40B-35E9-40E1-94CA-3C9977EE45C2}"/>
              </a:ext>
            </a:extLst>
          </p:cNvPr>
          <p:cNvSpPr txBox="1"/>
          <p:nvPr/>
        </p:nvSpPr>
        <p:spPr>
          <a:xfrm>
            <a:off x="3147447" y="3657601"/>
            <a:ext cx="6028626" cy="2954655"/>
          </a:xfrm>
          <a:prstGeom prst="rect">
            <a:avLst/>
          </a:prstGeom>
          <a:noFill/>
        </p:spPr>
        <p:txBody>
          <a:bodyPr wrap="square" rtlCol="0">
            <a:spAutoFit/>
          </a:bodyPr>
          <a:lstStyle/>
          <a:p>
            <a:pPr marL="285750" indent="-285750">
              <a:buFont typeface="Arial" panose="020B0604020202020204" pitchFamily="34" charset="0"/>
              <a:buChar char="•"/>
            </a:pPr>
            <a:r>
              <a:rPr lang="en-US" dirty="0"/>
              <a:t>The ARDOP modem was developed by the WDT and is included with </a:t>
            </a:r>
            <a:r>
              <a:rPr lang="en-US" dirty="0" err="1"/>
              <a:t>Winlink</a:t>
            </a:r>
            <a:r>
              <a:rPr lang="en-US" dirty="0"/>
              <a:t> Express</a:t>
            </a:r>
          </a:p>
          <a:p>
            <a:pPr marL="285750" indent="-285750">
              <a:buFont typeface="Arial" panose="020B0604020202020204" pitchFamily="34" charset="0"/>
              <a:buChar char="•"/>
            </a:pPr>
            <a:r>
              <a:rPr lang="en-US" dirty="0"/>
              <a:t>Vara and Packet modes are provided by external modem applications:</a:t>
            </a:r>
          </a:p>
          <a:p>
            <a:pPr marL="742950" lvl="1" indent="-285750">
              <a:buFont typeface="Arial" panose="020B0604020202020204" pitchFamily="34" charset="0"/>
              <a:buChar char="•"/>
            </a:pPr>
            <a:r>
              <a:rPr lang="en-US" dirty="0"/>
              <a:t>Vara (HF) and Vara FM (V/UHF)</a:t>
            </a:r>
          </a:p>
          <a:p>
            <a:pPr marL="742950" lvl="1" indent="-285750">
              <a:buFont typeface="Arial" panose="020B0604020202020204" pitchFamily="34" charset="0"/>
              <a:buChar char="•"/>
            </a:pPr>
            <a:r>
              <a:rPr lang="en-US" dirty="0"/>
              <a:t>UZ7HO </a:t>
            </a:r>
            <a:r>
              <a:rPr lang="en-US" dirty="0" err="1"/>
              <a:t>Soundmodem</a:t>
            </a:r>
            <a:r>
              <a:rPr lang="en-US" dirty="0"/>
              <a:t> (V/UHF Packet)</a:t>
            </a:r>
          </a:p>
          <a:p>
            <a:pPr marL="742950" lvl="1" indent="-285750">
              <a:buFont typeface="Arial" panose="020B0604020202020204" pitchFamily="34" charset="0"/>
              <a:buChar char="•"/>
            </a:pPr>
            <a:r>
              <a:rPr lang="en-US" dirty="0" err="1"/>
              <a:t>Direwolf</a:t>
            </a:r>
            <a:r>
              <a:rPr lang="en-US" dirty="0"/>
              <a:t> (V/UHF Packet)</a:t>
            </a:r>
          </a:p>
          <a:p>
            <a:pPr lvl="1"/>
            <a:endParaRPr lang="en-US" dirty="0"/>
          </a:p>
          <a:p>
            <a:r>
              <a:rPr lang="en-US" sz="1200" dirty="0"/>
              <a:t>1. Both </a:t>
            </a:r>
            <a:r>
              <a:rPr lang="en-US" sz="1200" dirty="0" err="1"/>
              <a:t>Soundmodem</a:t>
            </a:r>
            <a:r>
              <a:rPr lang="en-US" sz="1200" dirty="0"/>
              <a:t> and </a:t>
            </a:r>
            <a:r>
              <a:rPr lang="en-US" sz="1200" dirty="0" err="1"/>
              <a:t>Direwolf</a:t>
            </a:r>
            <a:r>
              <a:rPr lang="en-US" sz="1200" dirty="0"/>
              <a:t> provide additional PSK modes between 1200 and 9600</a:t>
            </a:r>
          </a:p>
          <a:p>
            <a:endParaRPr lang="en-US" dirty="0"/>
          </a:p>
        </p:txBody>
      </p:sp>
    </p:spTree>
    <p:extLst>
      <p:ext uri="{BB962C8B-B14F-4D97-AF65-F5344CB8AC3E}">
        <p14:creationId xmlns:p14="http://schemas.microsoft.com/office/powerpoint/2010/main" val="147443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9060" y="338315"/>
            <a:ext cx="6377940" cy="773544"/>
          </a:xfrm>
          <a:prstGeom prst="rect">
            <a:avLst/>
          </a:prstGeom>
        </p:spPr>
        <p:txBody>
          <a:bodyPr vert="horz" wrap="square" lIns="0" tIns="156463" rIns="0" bIns="0" rtlCol="0" anchor="ctr">
            <a:spAutoFit/>
          </a:bodyPr>
          <a:lstStyle/>
          <a:p>
            <a:pPr marL="12700">
              <a:lnSpc>
                <a:spcPct val="100000"/>
              </a:lnSpc>
            </a:pPr>
            <a:r>
              <a:rPr spc="-15" dirty="0"/>
              <a:t>Sound</a:t>
            </a:r>
            <a:r>
              <a:rPr lang="en-US" spc="-15" dirty="0"/>
              <a:t> </a:t>
            </a:r>
            <a:r>
              <a:rPr spc="-15" dirty="0"/>
              <a:t>card</a:t>
            </a:r>
            <a:r>
              <a:rPr spc="-5" dirty="0"/>
              <a:t> </a:t>
            </a:r>
            <a:r>
              <a:rPr spc="-20" dirty="0"/>
              <a:t>Interface</a:t>
            </a:r>
            <a:endParaRPr dirty="0"/>
          </a:p>
        </p:txBody>
      </p:sp>
      <p:sp>
        <p:nvSpPr>
          <p:cNvPr id="3" name="object 3"/>
          <p:cNvSpPr txBox="1"/>
          <p:nvPr/>
        </p:nvSpPr>
        <p:spPr>
          <a:xfrm>
            <a:off x="2057400" y="1371600"/>
            <a:ext cx="7617460" cy="3031599"/>
          </a:xfrm>
          <a:prstGeom prst="rect">
            <a:avLst/>
          </a:prstGeom>
        </p:spPr>
        <p:txBody>
          <a:bodyPr vert="horz" wrap="square" lIns="0" tIns="0" rIns="0" bIns="0" rtlCol="0">
            <a:spAutoFit/>
          </a:bodyPr>
          <a:lstStyle/>
          <a:p>
            <a:pPr marL="287020" indent="-274320">
              <a:buClr>
                <a:srgbClr val="D2DA79"/>
              </a:buClr>
              <a:buSzPct val="94230"/>
              <a:buFont typeface="Wingdings" pitchFamily="2" charset="2"/>
              <a:buChar char="§"/>
              <a:tabLst>
                <a:tab pos="287020" algn="l"/>
              </a:tabLst>
            </a:pPr>
            <a:r>
              <a:rPr sz="2600" dirty="0">
                <a:solidFill>
                  <a:srgbClr val="FFFFFF"/>
                </a:solidFill>
                <a:latin typeface="Calibri" pitchFamily="34" charset="0"/>
                <a:cs typeface="Constantia"/>
              </a:rPr>
              <a:t>Simple </a:t>
            </a:r>
            <a:r>
              <a:rPr sz="2600" spc="-15" dirty="0">
                <a:solidFill>
                  <a:srgbClr val="FFFFFF"/>
                </a:solidFill>
                <a:latin typeface="Calibri" pitchFamily="34" charset="0"/>
                <a:cs typeface="Constantia"/>
              </a:rPr>
              <a:t>device </a:t>
            </a:r>
            <a:r>
              <a:rPr sz="2600" spc="-25" dirty="0">
                <a:solidFill>
                  <a:srgbClr val="FFFFFF"/>
                </a:solidFill>
                <a:latin typeface="Calibri" pitchFamily="34" charset="0"/>
                <a:cs typeface="Constantia"/>
              </a:rPr>
              <a:t>powered </a:t>
            </a:r>
            <a:r>
              <a:rPr sz="2600" spc="-10" dirty="0">
                <a:solidFill>
                  <a:srgbClr val="FFFFFF"/>
                </a:solidFill>
                <a:latin typeface="Calibri" pitchFamily="34" charset="0"/>
                <a:cs typeface="Constantia"/>
              </a:rPr>
              <a:t>by </a:t>
            </a:r>
            <a:r>
              <a:rPr sz="2600" dirty="0">
                <a:solidFill>
                  <a:srgbClr val="FFFFFF"/>
                </a:solidFill>
                <a:latin typeface="Calibri" pitchFamily="34" charset="0"/>
                <a:cs typeface="Constantia"/>
              </a:rPr>
              <a:t>USB</a:t>
            </a:r>
            <a:r>
              <a:rPr sz="2600" spc="-409" dirty="0">
                <a:solidFill>
                  <a:srgbClr val="FFFFFF"/>
                </a:solidFill>
                <a:latin typeface="Calibri" pitchFamily="34" charset="0"/>
                <a:cs typeface="Constantia"/>
              </a:rPr>
              <a:t> </a:t>
            </a:r>
            <a:r>
              <a:rPr sz="2600" spc="-5" dirty="0">
                <a:solidFill>
                  <a:srgbClr val="FFFFFF"/>
                </a:solidFill>
                <a:latin typeface="Calibri" pitchFamily="34" charset="0"/>
                <a:cs typeface="Constantia"/>
              </a:rPr>
              <a:t>connection</a:t>
            </a:r>
            <a:r>
              <a:rPr lang="en-US" sz="2600" spc="-5" dirty="0">
                <a:solidFill>
                  <a:srgbClr val="FFFFFF"/>
                </a:solidFill>
                <a:latin typeface="Calibri" pitchFamily="34" charset="0"/>
                <a:cs typeface="Constantia"/>
              </a:rPr>
              <a:t>.</a:t>
            </a:r>
            <a:endParaRPr sz="2600" dirty="0">
              <a:latin typeface="Calibri" pitchFamily="34" charset="0"/>
              <a:cs typeface="Constantia"/>
            </a:endParaRPr>
          </a:p>
          <a:p>
            <a:pPr marL="287020" indent="-274320">
              <a:spcBef>
                <a:spcPts val="625"/>
              </a:spcBef>
              <a:buClr>
                <a:srgbClr val="D2DA79"/>
              </a:buClr>
              <a:buSzPct val="94230"/>
              <a:buFont typeface="Wingdings" pitchFamily="2" charset="2"/>
              <a:buChar char="§"/>
              <a:tabLst>
                <a:tab pos="287020" algn="l"/>
              </a:tabLst>
            </a:pPr>
            <a:r>
              <a:rPr sz="2600" spc="-10" dirty="0">
                <a:solidFill>
                  <a:srgbClr val="FFFFFF"/>
                </a:solidFill>
                <a:latin typeface="Calibri" pitchFamily="34" charset="0"/>
                <a:cs typeface="Constantia"/>
              </a:rPr>
              <a:t>Cost </a:t>
            </a:r>
            <a:r>
              <a:rPr sz="2600" spc="-5" dirty="0">
                <a:solidFill>
                  <a:srgbClr val="FFFFFF"/>
                </a:solidFill>
                <a:latin typeface="Calibri" pitchFamily="34" charset="0"/>
                <a:cs typeface="Constantia"/>
              </a:rPr>
              <a:t>is </a:t>
            </a:r>
            <a:r>
              <a:rPr lang="en-US" sz="2600" spc="-5" dirty="0">
                <a:solidFill>
                  <a:srgbClr val="FFFFFF"/>
                </a:solidFill>
                <a:latin typeface="Calibri" pitchFamily="34" charset="0"/>
                <a:cs typeface="Constantia"/>
              </a:rPr>
              <a:t>between $50-$100 depending on features.</a:t>
            </a:r>
            <a:endParaRPr sz="2600" dirty="0">
              <a:latin typeface="Calibri" pitchFamily="34" charset="0"/>
              <a:cs typeface="Constantia"/>
            </a:endParaRPr>
          </a:p>
          <a:p>
            <a:pPr marL="287020" indent="-274320">
              <a:spcBef>
                <a:spcPts val="625"/>
              </a:spcBef>
              <a:buClr>
                <a:srgbClr val="D2DA79"/>
              </a:buClr>
              <a:buSzPct val="94230"/>
              <a:buFont typeface="Wingdings" pitchFamily="2" charset="2"/>
              <a:buChar char="§"/>
              <a:tabLst>
                <a:tab pos="287020" algn="l"/>
              </a:tabLst>
            </a:pPr>
            <a:r>
              <a:rPr sz="2600" spc="-5" dirty="0">
                <a:solidFill>
                  <a:srgbClr val="FFFFFF"/>
                </a:solidFill>
                <a:latin typeface="Calibri" pitchFamily="34" charset="0"/>
                <a:cs typeface="Constantia"/>
              </a:rPr>
              <a:t>Radio</a:t>
            </a:r>
            <a:r>
              <a:rPr sz="2600" spc="-75" dirty="0">
                <a:solidFill>
                  <a:srgbClr val="FFFFFF"/>
                </a:solidFill>
                <a:latin typeface="Calibri" pitchFamily="34" charset="0"/>
                <a:cs typeface="Constantia"/>
              </a:rPr>
              <a:t> </a:t>
            </a:r>
            <a:r>
              <a:rPr sz="2600" spc="-5" dirty="0">
                <a:solidFill>
                  <a:srgbClr val="FFFFFF"/>
                </a:solidFill>
                <a:latin typeface="Calibri" pitchFamily="34" charset="0"/>
                <a:cs typeface="Constantia"/>
              </a:rPr>
              <a:t>needs</a:t>
            </a:r>
            <a:r>
              <a:rPr sz="2600" spc="-95" dirty="0">
                <a:solidFill>
                  <a:srgbClr val="FFFFFF"/>
                </a:solidFill>
                <a:latin typeface="Calibri" pitchFamily="34" charset="0"/>
                <a:cs typeface="Constantia"/>
              </a:rPr>
              <a:t> </a:t>
            </a:r>
            <a:r>
              <a:rPr sz="2600" spc="-20" dirty="0">
                <a:solidFill>
                  <a:srgbClr val="FFFFFF"/>
                </a:solidFill>
                <a:latin typeface="Calibri" pitchFamily="34" charset="0"/>
                <a:cs typeface="Constantia"/>
              </a:rPr>
              <a:t>to</a:t>
            </a:r>
            <a:r>
              <a:rPr sz="2600" spc="-90" dirty="0">
                <a:solidFill>
                  <a:srgbClr val="FFFFFF"/>
                </a:solidFill>
                <a:latin typeface="Calibri" pitchFamily="34" charset="0"/>
                <a:cs typeface="Constantia"/>
              </a:rPr>
              <a:t> </a:t>
            </a:r>
            <a:r>
              <a:rPr sz="2600" spc="-30" dirty="0">
                <a:solidFill>
                  <a:srgbClr val="FFFFFF"/>
                </a:solidFill>
                <a:latin typeface="Calibri" pitchFamily="34" charset="0"/>
                <a:cs typeface="Constantia"/>
              </a:rPr>
              <a:t>have</a:t>
            </a:r>
            <a:r>
              <a:rPr sz="2600" spc="-155" dirty="0">
                <a:solidFill>
                  <a:srgbClr val="FFFFFF"/>
                </a:solidFill>
                <a:latin typeface="Calibri" pitchFamily="34" charset="0"/>
                <a:cs typeface="Constantia"/>
              </a:rPr>
              <a:t> </a:t>
            </a:r>
            <a:r>
              <a:rPr sz="2600" dirty="0">
                <a:solidFill>
                  <a:srgbClr val="FFFFFF"/>
                </a:solidFill>
                <a:latin typeface="Calibri" pitchFamily="34" charset="0"/>
                <a:cs typeface="Constantia"/>
              </a:rPr>
              <a:t>a</a:t>
            </a:r>
            <a:r>
              <a:rPr sz="2600" spc="-135" dirty="0">
                <a:solidFill>
                  <a:srgbClr val="FFFFFF"/>
                </a:solidFill>
                <a:latin typeface="Calibri" pitchFamily="34" charset="0"/>
                <a:cs typeface="Constantia"/>
              </a:rPr>
              <a:t> </a:t>
            </a:r>
            <a:r>
              <a:rPr lang="en-US" sz="2600" spc="-135" dirty="0">
                <a:solidFill>
                  <a:srgbClr val="FFFFFF"/>
                </a:solidFill>
                <a:latin typeface="Calibri" pitchFamily="34" charset="0"/>
                <a:cs typeface="Constantia"/>
              </a:rPr>
              <a:t>"</a:t>
            </a:r>
            <a:r>
              <a:rPr sz="2600" spc="-5" dirty="0">
                <a:solidFill>
                  <a:srgbClr val="FFFFFF"/>
                </a:solidFill>
                <a:latin typeface="Calibri" pitchFamily="34" charset="0"/>
                <a:cs typeface="Constantia"/>
              </a:rPr>
              <a:t>data</a:t>
            </a:r>
            <a:r>
              <a:rPr lang="en-US" sz="2600" spc="-5" dirty="0">
                <a:solidFill>
                  <a:srgbClr val="FFFFFF"/>
                </a:solidFill>
                <a:latin typeface="Calibri" pitchFamily="34" charset="0"/>
                <a:cs typeface="Constantia"/>
              </a:rPr>
              <a:t>"</a:t>
            </a:r>
            <a:r>
              <a:rPr sz="2600" spc="-80" dirty="0">
                <a:solidFill>
                  <a:srgbClr val="FFFFFF"/>
                </a:solidFill>
                <a:latin typeface="Calibri" pitchFamily="34" charset="0"/>
                <a:cs typeface="Constantia"/>
              </a:rPr>
              <a:t> </a:t>
            </a:r>
            <a:r>
              <a:rPr sz="2600" dirty="0">
                <a:solidFill>
                  <a:srgbClr val="FFFFFF"/>
                </a:solidFill>
                <a:latin typeface="Calibri" pitchFamily="34" charset="0"/>
                <a:cs typeface="Constantia"/>
              </a:rPr>
              <a:t>(</a:t>
            </a:r>
            <a:r>
              <a:rPr lang="en-US" sz="2600" dirty="0">
                <a:solidFill>
                  <a:srgbClr val="FFFFFF"/>
                </a:solidFill>
                <a:latin typeface="Calibri" pitchFamily="34" charset="0"/>
                <a:cs typeface="Constantia"/>
              </a:rPr>
              <a:t>analog</a:t>
            </a:r>
            <a:r>
              <a:rPr sz="2600" dirty="0">
                <a:solidFill>
                  <a:srgbClr val="FFFFFF"/>
                </a:solidFill>
                <a:latin typeface="Calibri" pitchFamily="34" charset="0"/>
                <a:cs typeface="Constantia"/>
              </a:rPr>
              <a:t>)</a:t>
            </a:r>
            <a:r>
              <a:rPr sz="2600" spc="-85" dirty="0">
                <a:solidFill>
                  <a:srgbClr val="FFFFFF"/>
                </a:solidFill>
                <a:latin typeface="Calibri" pitchFamily="34" charset="0"/>
                <a:cs typeface="Constantia"/>
              </a:rPr>
              <a:t> </a:t>
            </a:r>
            <a:r>
              <a:rPr lang="en-US" sz="2600" spc="-5" dirty="0">
                <a:solidFill>
                  <a:srgbClr val="FFFFFF"/>
                </a:solidFill>
                <a:latin typeface="Calibri" pitchFamily="34" charset="0"/>
                <a:cs typeface="Constantia"/>
              </a:rPr>
              <a:t>port or use the microphone and speaker connections for lower speed.</a:t>
            </a:r>
          </a:p>
          <a:p>
            <a:pPr marL="287020" indent="-274320">
              <a:spcBef>
                <a:spcPts val="625"/>
              </a:spcBef>
              <a:buClr>
                <a:srgbClr val="D2DA79"/>
              </a:buClr>
              <a:buSzPct val="94230"/>
              <a:buFont typeface="Wingdings" pitchFamily="2" charset="2"/>
              <a:buChar char="§"/>
              <a:tabLst>
                <a:tab pos="287020" algn="l"/>
              </a:tabLst>
            </a:pPr>
            <a:r>
              <a:rPr lang="en-US" sz="2600" spc="-5" dirty="0">
                <a:solidFill>
                  <a:srgbClr val="FFFFFF"/>
                </a:solidFill>
                <a:latin typeface="Calibri" pitchFamily="34" charset="0"/>
                <a:cs typeface="Constantia"/>
              </a:rPr>
              <a:t>Some modes need to run an external modem application like </a:t>
            </a:r>
            <a:r>
              <a:rPr lang="en-US" sz="2600" spc="-5" dirty="0" err="1">
                <a:solidFill>
                  <a:srgbClr val="FFFFFF"/>
                </a:solidFill>
                <a:latin typeface="Calibri" pitchFamily="34" charset="0"/>
                <a:cs typeface="Constantia"/>
              </a:rPr>
              <a:t>Direwolf</a:t>
            </a:r>
            <a:r>
              <a:rPr lang="en-US" sz="2600" spc="-5" dirty="0">
                <a:solidFill>
                  <a:srgbClr val="FFFFFF"/>
                </a:solidFill>
                <a:latin typeface="Calibri" pitchFamily="34" charset="0"/>
                <a:cs typeface="Constantia"/>
              </a:rPr>
              <a:t> or UZ7HO </a:t>
            </a:r>
            <a:r>
              <a:rPr lang="en-US" sz="2600" spc="-5" dirty="0" err="1">
                <a:solidFill>
                  <a:srgbClr val="FFFFFF"/>
                </a:solidFill>
                <a:latin typeface="Calibri" pitchFamily="34" charset="0"/>
                <a:cs typeface="Constantia"/>
              </a:rPr>
              <a:t>soundmodem</a:t>
            </a:r>
            <a:r>
              <a:rPr lang="en-US" sz="2600" spc="-5" dirty="0">
                <a:solidFill>
                  <a:srgbClr val="FFFFFF"/>
                </a:solidFill>
                <a:latin typeface="Calibri" pitchFamily="34" charset="0"/>
                <a:cs typeface="Constantia"/>
              </a:rPr>
              <a:t> (for packet) or Vara FM.</a:t>
            </a:r>
            <a:endParaRPr sz="2600" dirty="0">
              <a:latin typeface="Calibri" pitchFamily="34" charset="0"/>
              <a:cs typeface="Constantia"/>
            </a:endParaRPr>
          </a:p>
        </p:txBody>
      </p:sp>
      <p:pic>
        <p:nvPicPr>
          <p:cNvPr id="4" name="Picture 3" descr="A picture containing text&#10;&#10;Description automatically generated">
            <a:extLst>
              <a:ext uri="{FF2B5EF4-FFF2-40B4-BE49-F238E27FC236}">
                <a16:creationId xmlns:a16="http://schemas.microsoft.com/office/drawing/2014/main" id="{C2216411-6D49-2210-B17B-0C81BA0FF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886200"/>
            <a:ext cx="3199789" cy="2809571"/>
          </a:xfrm>
          <a:prstGeom prst="rect">
            <a:avLst/>
          </a:prstGeom>
        </p:spPr>
      </p:pic>
      <p:pic>
        <p:nvPicPr>
          <p:cNvPr id="5" name="Picture 4" descr="A circuit board with many chips&#10;&#10;Description automatically generated with low confidence">
            <a:extLst>
              <a:ext uri="{FF2B5EF4-FFF2-40B4-BE49-F238E27FC236}">
                <a16:creationId xmlns:a16="http://schemas.microsoft.com/office/drawing/2014/main" id="{2BB6B0CA-5860-E5EC-6DDD-E0DCC0EA9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611" y="4552058"/>
            <a:ext cx="4038600" cy="1938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48200" y="139948"/>
            <a:ext cx="6377940" cy="1389097"/>
          </a:xfrm>
          <a:prstGeom prst="rect">
            <a:avLst/>
          </a:prstGeom>
        </p:spPr>
        <p:txBody>
          <a:bodyPr vert="horz" wrap="square" lIns="0" tIns="156463" rIns="0" bIns="0" rtlCol="0" anchor="ctr">
            <a:spAutoFit/>
          </a:bodyPr>
          <a:lstStyle/>
          <a:p>
            <a:pPr marL="12700">
              <a:lnSpc>
                <a:spcPct val="100000"/>
              </a:lnSpc>
            </a:pPr>
            <a:r>
              <a:rPr spc="-15" dirty="0"/>
              <a:t>Sound</a:t>
            </a:r>
            <a:r>
              <a:rPr lang="en-US" spc="-15" dirty="0"/>
              <a:t> </a:t>
            </a:r>
            <a:r>
              <a:rPr spc="-15" dirty="0"/>
              <a:t>card</a:t>
            </a:r>
            <a:r>
              <a:rPr spc="-5" dirty="0"/>
              <a:t> </a:t>
            </a:r>
            <a:r>
              <a:rPr spc="-20" dirty="0"/>
              <a:t>Interface</a:t>
            </a:r>
            <a:r>
              <a:rPr lang="en-US" spc="-20" dirty="0"/>
              <a:t> options</a:t>
            </a:r>
            <a:endParaRPr dirty="0"/>
          </a:p>
        </p:txBody>
      </p:sp>
      <p:sp>
        <p:nvSpPr>
          <p:cNvPr id="9" name="TextBox 8">
            <a:extLst>
              <a:ext uri="{FF2B5EF4-FFF2-40B4-BE49-F238E27FC236}">
                <a16:creationId xmlns:a16="http://schemas.microsoft.com/office/drawing/2014/main" id="{93252060-170E-4177-B1A0-2A71FDDA2DE5}"/>
              </a:ext>
            </a:extLst>
          </p:cNvPr>
          <p:cNvSpPr txBox="1"/>
          <p:nvPr/>
        </p:nvSpPr>
        <p:spPr>
          <a:xfrm>
            <a:off x="6096001" y="3352800"/>
            <a:ext cx="3887603" cy="369332"/>
          </a:xfrm>
          <a:prstGeom prst="rect">
            <a:avLst/>
          </a:prstGeom>
          <a:noFill/>
        </p:spPr>
        <p:txBody>
          <a:bodyPr wrap="none" rtlCol="0">
            <a:spAutoFit/>
          </a:bodyPr>
          <a:lstStyle/>
          <a:p>
            <a:r>
              <a:rPr lang="en-US" dirty="0"/>
              <a:t>Masters Communications DRA-50</a:t>
            </a:r>
          </a:p>
        </p:txBody>
      </p:sp>
      <p:sp>
        <p:nvSpPr>
          <p:cNvPr id="10" name="TextBox 9">
            <a:extLst>
              <a:ext uri="{FF2B5EF4-FFF2-40B4-BE49-F238E27FC236}">
                <a16:creationId xmlns:a16="http://schemas.microsoft.com/office/drawing/2014/main" id="{65DB1C84-426D-4516-9E44-31E2EFB9F64F}"/>
              </a:ext>
            </a:extLst>
          </p:cNvPr>
          <p:cNvSpPr txBox="1"/>
          <p:nvPr/>
        </p:nvSpPr>
        <p:spPr>
          <a:xfrm>
            <a:off x="8754364" y="4191001"/>
            <a:ext cx="2335896" cy="646331"/>
          </a:xfrm>
          <a:prstGeom prst="rect">
            <a:avLst/>
          </a:prstGeom>
          <a:noFill/>
        </p:spPr>
        <p:txBody>
          <a:bodyPr wrap="none" rtlCol="0">
            <a:spAutoFit/>
          </a:bodyPr>
          <a:lstStyle/>
          <a:p>
            <a:r>
              <a:rPr lang="en-US" dirty="0"/>
              <a:t>IC-7100 with built-in</a:t>
            </a:r>
          </a:p>
          <a:p>
            <a:r>
              <a:rPr lang="en-US" dirty="0"/>
              <a:t>sound card</a:t>
            </a:r>
          </a:p>
        </p:txBody>
      </p:sp>
      <p:sp>
        <p:nvSpPr>
          <p:cNvPr id="12" name="TextBox 11">
            <a:extLst>
              <a:ext uri="{FF2B5EF4-FFF2-40B4-BE49-F238E27FC236}">
                <a16:creationId xmlns:a16="http://schemas.microsoft.com/office/drawing/2014/main" id="{7DBE5110-BE7F-47B1-A095-E8A6AB453CF3}"/>
              </a:ext>
            </a:extLst>
          </p:cNvPr>
          <p:cNvSpPr txBox="1"/>
          <p:nvPr/>
        </p:nvSpPr>
        <p:spPr>
          <a:xfrm>
            <a:off x="2177514" y="4191001"/>
            <a:ext cx="3352799" cy="2031325"/>
          </a:xfrm>
          <a:prstGeom prst="rect">
            <a:avLst/>
          </a:prstGeom>
          <a:noFill/>
        </p:spPr>
        <p:txBody>
          <a:bodyPr wrap="square" rtlCol="0">
            <a:spAutoFit/>
          </a:bodyPr>
          <a:lstStyle/>
          <a:p>
            <a:r>
              <a:rPr lang="en-US" dirty="0"/>
              <a:t>Various interfaces designed around USB codec chips (C-Media or others). May be kits, pre-built, or DIY. Many “</a:t>
            </a:r>
            <a:r>
              <a:rPr lang="en-US" dirty="0" err="1"/>
              <a:t>AllStar</a:t>
            </a:r>
            <a:r>
              <a:rPr lang="en-US" dirty="0"/>
              <a:t> Link” interfaces are available and will likely work fine for digital modes.</a:t>
            </a:r>
          </a:p>
        </p:txBody>
      </p:sp>
      <p:sp>
        <p:nvSpPr>
          <p:cNvPr id="13" name="TextBox 12">
            <a:extLst>
              <a:ext uri="{FF2B5EF4-FFF2-40B4-BE49-F238E27FC236}">
                <a16:creationId xmlns:a16="http://schemas.microsoft.com/office/drawing/2014/main" id="{A9344BBE-EDBB-423B-99B9-9BF0606E68C1}"/>
              </a:ext>
            </a:extLst>
          </p:cNvPr>
          <p:cNvSpPr txBox="1"/>
          <p:nvPr/>
        </p:nvSpPr>
        <p:spPr>
          <a:xfrm>
            <a:off x="3383740" y="3657600"/>
            <a:ext cx="1035861" cy="369332"/>
          </a:xfrm>
          <a:prstGeom prst="rect">
            <a:avLst/>
          </a:prstGeom>
          <a:noFill/>
        </p:spPr>
        <p:txBody>
          <a:bodyPr wrap="none" rtlCol="0">
            <a:spAutoFit/>
          </a:bodyPr>
          <a:lstStyle/>
          <a:p>
            <a:r>
              <a:rPr lang="en-US" dirty="0"/>
              <a:t>RIM Lite</a:t>
            </a:r>
          </a:p>
        </p:txBody>
      </p:sp>
      <p:pic>
        <p:nvPicPr>
          <p:cNvPr id="4" name="Picture 3" descr="A circuit board with many chips&#10;&#10;Description automatically generated with low confidence">
            <a:extLst>
              <a:ext uri="{FF2B5EF4-FFF2-40B4-BE49-F238E27FC236}">
                <a16:creationId xmlns:a16="http://schemas.microsoft.com/office/drawing/2014/main" id="{BC8E9663-9800-D4D3-69BC-F2FB596B2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502" y="1416983"/>
            <a:ext cx="4038600" cy="1938080"/>
          </a:xfrm>
          <a:prstGeom prst="rect">
            <a:avLst/>
          </a:prstGeom>
        </p:spPr>
      </p:pic>
      <p:pic>
        <p:nvPicPr>
          <p:cNvPr id="6" name="Picture 5" descr="A close-up of a computer chip&#10;&#10;Description automatically generated with medium confidence">
            <a:extLst>
              <a:ext uri="{FF2B5EF4-FFF2-40B4-BE49-F238E27FC236}">
                <a16:creationId xmlns:a16="http://schemas.microsoft.com/office/drawing/2014/main" id="{95C16A04-4836-D055-7C3F-50A2C4531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476" y="1848004"/>
            <a:ext cx="2557988" cy="1689462"/>
          </a:xfrm>
          <a:prstGeom prst="rect">
            <a:avLst/>
          </a:prstGeom>
        </p:spPr>
      </p:pic>
      <p:pic>
        <p:nvPicPr>
          <p:cNvPr id="14" name="Picture 13" descr="A picture containing electronics&#10;&#10;Description automatically generated">
            <a:extLst>
              <a:ext uri="{FF2B5EF4-FFF2-40B4-BE49-F238E27FC236}">
                <a16:creationId xmlns:a16="http://schemas.microsoft.com/office/drawing/2014/main" id="{6921416A-51DE-AEAE-D0D2-F16B1007A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903" y="3352800"/>
            <a:ext cx="3629875" cy="3629875"/>
          </a:xfrm>
          <a:prstGeom prst="rect">
            <a:avLst/>
          </a:prstGeom>
        </p:spPr>
      </p:pic>
    </p:spTree>
    <p:extLst>
      <p:ext uri="{BB962C8B-B14F-4D97-AF65-F5344CB8AC3E}">
        <p14:creationId xmlns:p14="http://schemas.microsoft.com/office/powerpoint/2010/main" val="114904720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326</TotalTime>
  <Words>2555</Words>
  <Application>Microsoft Office PowerPoint</Application>
  <PresentationFormat>Widescreen</PresentationFormat>
  <Paragraphs>231</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 Gothic</vt:lpstr>
      <vt:lpstr>Wingdings</vt:lpstr>
      <vt:lpstr>Vapor Trail</vt:lpstr>
      <vt:lpstr>PowerPoint Presentation</vt:lpstr>
      <vt:lpstr>What Winlink offers  for EMCOMM</vt:lpstr>
      <vt:lpstr>What Winlink offers  for EMCOMM (more)</vt:lpstr>
      <vt:lpstr>Why sound card  digital?</vt:lpstr>
      <vt:lpstr>Sound card interface block diagram</vt:lpstr>
      <vt:lpstr>sound card operation  </vt:lpstr>
      <vt:lpstr>sound card operation Winlink Express Sound Card Modes  </vt:lpstr>
      <vt:lpstr>Sound card Interface</vt:lpstr>
      <vt:lpstr>Sound card Interface options</vt:lpstr>
      <vt:lpstr>Resources Needed  for Winlink Express </vt:lpstr>
      <vt:lpstr>hardware Connections</vt:lpstr>
      <vt:lpstr>hardware Connections</vt:lpstr>
      <vt:lpstr>software Connections</vt:lpstr>
      <vt:lpstr>Initial Packet Setup Sound Card Interface</vt:lpstr>
      <vt:lpstr>Initial Packet Setup Sound Card Interface</vt:lpstr>
      <vt:lpstr>Initial Packet Setup Sound Card Interface (UZ7HO and DRA)</vt:lpstr>
      <vt:lpstr>Initial Packet Setup Sound Card Interface (UZ7HO High Speed)</vt:lpstr>
      <vt:lpstr>Initial Packet Setup Sound Card Interface (UZ7HO or Direwolf)</vt:lpstr>
      <vt:lpstr>Initial Packet Setup Sound Card Interface (UZ7HO)</vt:lpstr>
      <vt:lpstr>Initial Packet Setup Sound Card Interface (UZ7HO and Signalink)</vt:lpstr>
      <vt:lpstr>Initial Packet Setup Sound Card Interface (Direwolf)</vt:lpstr>
      <vt:lpstr>Initial Packet Setup Sound Card Interface (Direwolf High Speed)</vt:lpstr>
      <vt:lpstr>Initial Packet Setup Sound Card Interface (Direwolf)</vt:lpstr>
      <vt:lpstr>Initial Packet Setup Sound Card Virtual TNC</vt:lpstr>
      <vt:lpstr>Initial Packet Setup Sound Card Virtual TNC</vt:lpstr>
      <vt:lpstr>software setup vara hf</vt:lpstr>
      <vt:lpstr>software setup vara hf</vt:lpstr>
      <vt:lpstr>software setup vara hf</vt:lpstr>
      <vt:lpstr>software setup vara hf</vt:lpstr>
      <vt:lpstr>software setup vara hf</vt:lpstr>
      <vt:lpstr>software setup Vara fm V/Uhf</vt:lpstr>
      <vt:lpstr>software setup Vara fm V/Uhf</vt:lpstr>
      <vt:lpstr>software setup Vara fm V/Uhf</vt:lpstr>
      <vt:lpstr>software setup Vara fm V/Uhf</vt:lpstr>
      <vt:lpstr>software setup Vara fm V/Uhf</vt:lpstr>
      <vt:lpstr>software setup Vara hf/FM</vt:lpstr>
      <vt:lpstr>software setup Vara fm V/Uhf</vt:lpstr>
      <vt:lpstr>Conclusion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Winlink Sound Card Digital 2022 v1</dc:title>
  <dc:creator>ns7c@arrl.net</dc:creator>
  <cp:keywords>Winlink</cp:keywords>
  <dc:description>© 2020 NS7C, Scott D Currie</dc:description>
  <cp:lastModifiedBy>Scott Currie</cp:lastModifiedBy>
  <cp:revision>23</cp:revision>
  <dcterms:created xsi:type="dcterms:W3CDTF">2020-03-04T04:09:53Z</dcterms:created>
  <dcterms:modified xsi:type="dcterms:W3CDTF">2022-11-23T04:49:52Z</dcterms:modified>
  <cp:category>Ham Radio</cp:category>
</cp:coreProperties>
</file>